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47" r:id="rId3"/>
    <p:sldId id="368" r:id="rId4"/>
    <p:sldId id="369" r:id="rId5"/>
    <p:sldId id="366" r:id="rId6"/>
    <p:sldId id="403" r:id="rId7"/>
    <p:sldId id="374" r:id="rId8"/>
    <p:sldId id="375" r:id="rId9"/>
    <p:sldId id="377" r:id="rId10"/>
    <p:sldId id="378" r:id="rId11"/>
    <p:sldId id="379" r:id="rId12"/>
    <p:sldId id="399" r:id="rId13"/>
    <p:sldId id="404" r:id="rId14"/>
    <p:sldId id="401" r:id="rId15"/>
    <p:sldId id="405" r:id="rId16"/>
    <p:sldId id="406" r:id="rId17"/>
    <p:sldId id="407" r:id="rId18"/>
    <p:sldId id="380" r:id="rId19"/>
    <p:sldId id="381" r:id="rId20"/>
    <p:sldId id="412" r:id="rId21"/>
    <p:sldId id="413" r:id="rId22"/>
    <p:sldId id="382" r:id="rId23"/>
    <p:sldId id="415" r:id="rId24"/>
    <p:sldId id="383" r:id="rId25"/>
    <p:sldId id="384" r:id="rId26"/>
    <p:sldId id="385" r:id="rId27"/>
    <p:sldId id="386" r:id="rId28"/>
    <p:sldId id="416" r:id="rId29"/>
    <p:sldId id="388" r:id="rId30"/>
    <p:sldId id="417" r:id="rId31"/>
    <p:sldId id="418" r:id="rId32"/>
    <p:sldId id="419" r:id="rId33"/>
    <p:sldId id="390" r:id="rId34"/>
    <p:sldId id="391" r:id="rId35"/>
    <p:sldId id="392" r:id="rId36"/>
    <p:sldId id="394" r:id="rId37"/>
    <p:sldId id="395" r:id="rId38"/>
    <p:sldId id="396" r:id="rId39"/>
    <p:sldId id="397" r:id="rId40"/>
    <p:sldId id="398" r:id="rId41"/>
    <p:sldId id="423" r:id="rId4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6633"/>
    <a:srgbClr val="CC6600"/>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36" y="-68"/>
      </p:cViewPr>
      <p:guideLst>
        <p:guide orient="horz" pos="2159"/>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en-US"/>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atin typeface="Arial" pitchFamily="34" charset="0"/>
              </a:defRPr>
            </a:lvl1pPr>
          </a:lstStyle>
          <a:p>
            <a:pPr>
              <a:defRPr/>
            </a:pPr>
            <a:endParaRPr lang="en-US"/>
          </a:p>
        </p:txBody>
      </p:sp>
      <p:sp>
        <p:nvSpPr>
          <p:cNvPr id="44036" name="Rectangle 4"/>
          <p:cNvSpPr>
            <a:spLocks noGrp="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smtClean="0"/>
            </a:lvl1pPr>
          </a:lstStyle>
          <a:p>
            <a:pPr>
              <a:defRPr/>
            </a:pPr>
            <a:fld id="{9CAD8073-1457-4B7F-AD28-3F4C91E3B2D0}" type="slidenum">
              <a:rPr lang="en-US" altLang="zh-CN"/>
              <a:pPr>
                <a:defRPr/>
              </a:pPr>
              <a:t>‹#›</a:t>
            </a:fld>
            <a:endParaRPr lang="en-US" altLang="zh-CN"/>
          </a:p>
        </p:txBody>
      </p:sp>
    </p:spTree>
    <p:extLst>
      <p:ext uri="{BB962C8B-B14F-4D97-AF65-F5344CB8AC3E}">
        <p14:creationId xmlns:p14="http://schemas.microsoft.com/office/powerpoint/2010/main" val="18703508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6660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6931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a:t>单击此处编辑母版标题样式</a:t>
            </a:r>
          </a:p>
        </p:txBody>
      </p:sp>
    </p:spTree>
    <p:extLst>
      <p:ext uri="{BB962C8B-B14F-4D97-AF65-F5344CB8AC3E}">
        <p14:creationId xmlns:p14="http://schemas.microsoft.com/office/powerpoint/2010/main" val="266355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16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a:t>单击此处编辑母版标题样式</a:t>
            </a:r>
          </a:p>
        </p:txBody>
      </p:sp>
    </p:spTree>
    <p:extLst>
      <p:ext uri="{BB962C8B-B14F-4D97-AF65-F5344CB8AC3E}">
        <p14:creationId xmlns:p14="http://schemas.microsoft.com/office/powerpoint/2010/main" val="21811033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headEnd/>
            <a:tailEnd/>
          </a:ln>
        </p:spPr>
        <p:txBody>
          <a:bodyPr wrap="none" anchor="ctr"/>
          <a:lstStyle>
            <a:lvl1pPr>
              <a:buFont typeface="Arial" charset="0"/>
              <a:defRPr>
                <a:solidFill>
                  <a:schemeClr val="tx1"/>
                </a:solidFill>
                <a:latin typeface="Arial" charset="0"/>
                <a:ea typeface="宋体" pitchFamily="2" charset="-122"/>
              </a:defRPr>
            </a:lvl1pPr>
            <a:lvl2pPr marL="742950" indent="-285750">
              <a:buFont typeface="Arial" charset="0"/>
              <a:defRPr>
                <a:solidFill>
                  <a:schemeClr val="tx1"/>
                </a:solidFill>
                <a:latin typeface="Arial" charset="0"/>
                <a:ea typeface="宋体" pitchFamily="2" charset="-122"/>
              </a:defRPr>
            </a:lvl2pPr>
            <a:lvl3pPr marL="1143000" indent="-228600">
              <a:buFont typeface="Arial" charset="0"/>
              <a:defRPr>
                <a:solidFill>
                  <a:schemeClr val="tx1"/>
                </a:solidFill>
                <a:latin typeface="Arial" charset="0"/>
                <a:ea typeface="宋体" pitchFamily="2" charset="-122"/>
              </a:defRPr>
            </a:lvl3pPr>
            <a:lvl4pPr marL="1600200" indent="-228600">
              <a:buFont typeface="Arial" charset="0"/>
              <a:defRPr>
                <a:solidFill>
                  <a:schemeClr val="tx1"/>
                </a:solidFill>
                <a:latin typeface="Arial" charset="0"/>
                <a:ea typeface="宋体" pitchFamily="2" charset="-122"/>
              </a:defRPr>
            </a:lvl4pPr>
            <a:lvl5pPr marL="2057400" indent="-228600">
              <a:buFont typeface="Arial" charse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defRPr/>
            </a:pPr>
            <a:endParaRPr lang="zh-CN" altLang="en-US" smtClean="0"/>
          </a:p>
        </p:txBody>
      </p:sp>
      <p:sp>
        <p:nvSpPr>
          <p:cNvPr id="1028" name="Rectangle 11"/>
          <p:cNvSpPr>
            <a:spLocks noGrp="1" noChangeArrowheads="1"/>
          </p:cNvSpPr>
          <p:nvPr>
            <p:ph type="title"/>
          </p:nvPr>
        </p:nvSpPr>
        <p:spPr bwMode="auto">
          <a:xfrm>
            <a:off x="1143000" y="7620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itchFamily="34" charset="0"/>
          <a:ea typeface="黑体" pitchFamily="49" charset="-122"/>
        </a:defRPr>
      </a:lvl2pPr>
      <a:lvl3pPr algn="l" rtl="0" eaLnBrk="0" fontAlgn="base" hangingPunct="0">
        <a:spcBef>
          <a:spcPct val="0"/>
        </a:spcBef>
        <a:spcAft>
          <a:spcPct val="0"/>
        </a:spcAft>
        <a:defRPr sz="3200">
          <a:solidFill>
            <a:schemeClr val="bg1"/>
          </a:solidFill>
          <a:latin typeface="Arial" pitchFamily="34" charset="0"/>
          <a:ea typeface="黑体" pitchFamily="49" charset="-122"/>
        </a:defRPr>
      </a:lvl3pPr>
      <a:lvl4pPr algn="l" rtl="0" eaLnBrk="0" fontAlgn="base" hangingPunct="0">
        <a:spcBef>
          <a:spcPct val="0"/>
        </a:spcBef>
        <a:spcAft>
          <a:spcPct val="0"/>
        </a:spcAft>
        <a:defRPr sz="3200">
          <a:solidFill>
            <a:schemeClr val="bg1"/>
          </a:solidFill>
          <a:latin typeface="Arial" pitchFamily="34" charset="0"/>
          <a:ea typeface="黑体" pitchFamily="49" charset="-122"/>
        </a:defRPr>
      </a:lvl4pPr>
      <a:lvl5pPr algn="l" rtl="0" eaLnBrk="0" fontAlgn="base" hangingPunct="0">
        <a:spcBef>
          <a:spcPct val="0"/>
        </a:spcBef>
        <a:spcAft>
          <a:spcPct val="0"/>
        </a:spcAft>
        <a:defRPr sz="3200">
          <a:solidFill>
            <a:schemeClr val="bg1"/>
          </a:solidFill>
          <a:latin typeface="Arial" pitchFamily="34" charset="0"/>
          <a:ea typeface="黑体" pitchFamily="49" charset="-122"/>
        </a:defRPr>
      </a:lvl5pPr>
      <a:lvl6pPr marL="457200" algn="l" rtl="0" eaLnBrk="0" fontAlgn="base" hangingPunct="0">
        <a:spcBef>
          <a:spcPct val="0"/>
        </a:spcBef>
        <a:spcAft>
          <a:spcPct val="0"/>
        </a:spcAft>
        <a:defRPr sz="3200">
          <a:solidFill>
            <a:schemeClr val="bg1"/>
          </a:solidFill>
          <a:latin typeface="Arial" pitchFamily="34" charset="0"/>
          <a:ea typeface="黑体" pitchFamily="49" charset="-122"/>
        </a:defRPr>
      </a:lvl6pPr>
      <a:lvl7pPr marL="914400" algn="l" rtl="0" eaLnBrk="0" fontAlgn="base" hangingPunct="0">
        <a:spcBef>
          <a:spcPct val="0"/>
        </a:spcBef>
        <a:spcAft>
          <a:spcPct val="0"/>
        </a:spcAft>
        <a:defRPr sz="3200">
          <a:solidFill>
            <a:schemeClr val="bg1"/>
          </a:solidFill>
          <a:latin typeface="Arial" pitchFamily="34" charset="0"/>
          <a:ea typeface="黑体" pitchFamily="49" charset="-122"/>
        </a:defRPr>
      </a:lvl7pPr>
      <a:lvl8pPr marL="1371600" algn="l" rtl="0" eaLnBrk="0" fontAlgn="base" hangingPunct="0">
        <a:spcBef>
          <a:spcPct val="0"/>
        </a:spcBef>
        <a:spcAft>
          <a:spcPct val="0"/>
        </a:spcAft>
        <a:defRPr sz="3200">
          <a:solidFill>
            <a:schemeClr val="bg1"/>
          </a:solidFill>
          <a:latin typeface="Arial" pitchFamily="34" charset="0"/>
          <a:ea typeface="黑体" pitchFamily="49" charset="-122"/>
        </a:defRPr>
      </a:lvl8pPr>
      <a:lvl9pPr marL="1828800" algn="l" rtl="0" eaLnBrk="0" fontAlgn="base" hangingPunct="0">
        <a:spcBef>
          <a:spcPct val="0"/>
        </a:spcBef>
        <a:spcAft>
          <a:spcPct val="0"/>
        </a:spcAft>
        <a:defRPr sz="3200">
          <a:solidFill>
            <a:schemeClr val="bg1"/>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 Id="rId5" Type="http://schemas.openxmlformats.org/officeDocument/2006/relationships/image" Target="../media/image41.jpe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xml"/><Relationship Id="rId6" Type="http://schemas.openxmlformats.org/officeDocument/2006/relationships/image" Target="../media/image53.emf"/><Relationship Id="rId5" Type="http://schemas.openxmlformats.org/officeDocument/2006/relationships/image" Target="../media/image52.jpeg"/><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9144000" cy="2133600"/>
          </a:xfrm>
          <a:prstGeom prst="rect">
            <a:avLst/>
          </a:prstGeom>
          <a:solidFill>
            <a:srgbClr val="0056A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051" name="Rectangle 6"/>
          <p:cNvSpPr>
            <a:spLocks noGrp="1" noChangeArrowheads="1"/>
          </p:cNvSpPr>
          <p:nvPr>
            <p:ph type="title"/>
          </p:nvPr>
        </p:nvSpPr>
        <p:spPr>
          <a:xfrm>
            <a:off x="557213" y="2971800"/>
            <a:ext cx="8229600" cy="1143000"/>
          </a:xfrm>
          <a:noFill/>
          <a:ln/>
        </p:spPr>
        <p:txBody>
          <a:bodyPr/>
          <a:lstStyle/>
          <a:p>
            <a:pPr algn="ctr" eaLnBrk="1" hangingPunct="1"/>
            <a:r>
              <a:rPr lang="en-US" altLang="zh-CN" sz="2800" b="1" smtClean="0">
                <a:solidFill>
                  <a:schemeClr val="tx1"/>
                </a:solidFill>
              </a:rPr>
              <a:t/>
            </a:r>
            <a:br>
              <a:rPr lang="en-US" altLang="zh-CN" sz="2800" b="1" smtClean="0">
                <a:solidFill>
                  <a:schemeClr val="tx1"/>
                </a:solidFill>
              </a:rPr>
            </a:br>
            <a:r>
              <a:rPr lang="zh-CN" altLang="en-US" sz="3600" b="1" smtClean="0">
                <a:solidFill>
                  <a:schemeClr val="tx1"/>
                </a:solidFill>
              </a:rPr>
              <a:t>第</a:t>
            </a:r>
            <a:r>
              <a:rPr lang="en-US" altLang="zh-CN" sz="3600" b="1" smtClean="0">
                <a:solidFill>
                  <a:schemeClr val="tx1"/>
                </a:solidFill>
              </a:rPr>
              <a:t>1章 大数据概述</a:t>
            </a:r>
            <a:r>
              <a:rPr lang="zh-CN" altLang="en-US" sz="2800" b="1" smtClean="0">
                <a:solidFill>
                  <a:schemeClr val="tx1"/>
                </a:solidFill>
              </a:rPr>
              <a:t/>
            </a:r>
            <a:br>
              <a:rPr lang="zh-CN" altLang="en-US" sz="2800" b="1" smtClean="0">
                <a:solidFill>
                  <a:schemeClr val="tx1"/>
                </a:solidFill>
              </a:rPr>
            </a:br>
            <a:endParaRPr lang="zh-CN" altLang="en-US" sz="2800" smtClean="0">
              <a:solidFill>
                <a:schemeClr val="tx1"/>
              </a:solidFill>
            </a:endParaRPr>
          </a:p>
        </p:txBody>
      </p:sp>
      <p:sp>
        <p:nvSpPr>
          <p:cNvPr id="2052" name="Oval 7"/>
          <p:cNvSpPr>
            <a:spLocks noChangeArrowheads="1"/>
          </p:cNvSpPr>
          <p:nvPr/>
        </p:nvSpPr>
        <p:spPr bwMode="auto">
          <a:xfrm>
            <a:off x="1447800" y="304800"/>
            <a:ext cx="9906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053" name="AutoShape 8"/>
          <p:cNvSpPr>
            <a:spLocks noChangeArrowheads="1"/>
          </p:cNvSpPr>
          <p:nvPr/>
        </p:nvSpPr>
        <p:spPr bwMode="auto">
          <a:xfrm>
            <a:off x="609600" y="-80963"/>
            <a:ext cx="990600" cy="228600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054" name="Rectangle 9"/>
          <p:cNvSpPr>
            <a:spLocks noChangeArrowheads="1"/>
          </p:cNvSpPr>
          <p:nvPr/>
        </p:nvSpPr>
        <p:spPr bwMode="auto">
          <a:xfrm>
            <a:off x="0" y="2133600"/>
            <a:ext cx="9144000" cy="152400"/>
          </a:xfrm>
          <a:prstGeom prst="rect">
            <a:avLst/>
          </a:prstGeom>
          <a:gradFill rotWithShape="1">
            <a:gsLst>
              <a:gs pos="0">
                <a:schemeClr val="bg1"/>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055" name="Text Box 12"/>
          <p:cNvSpPr txBox="1">
            <a:spLocks noChangeArrowheads="1"/>
          </p:cNvSpPr>
          <p:nvPr/>
        </p:nvSpPr>
        <p:spPr bwMode="auto">
          <a:xfrm>
            <a:off x="1852613" y="700088"/>
            <a:ext cx="693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50000"/>
              </a:spcBef>
              <a:buFontTx/>
              <a:buNone/>
            </a:pPr>
            <a:r>
              <a:rPr lang="en-US" altLang="zh-CN" b="1">
                <a:solidFill>
                  <a:schemeClr val="bg1"/>
                </a:solidFill>
                <a:latin typeface="Times New Roman" pitchFamily="18" charset="0"/>
              </a:rPr>
              <a:t>《</a:t>
            </a:r>
            <a:r>
              <a:rPr lang="zh-CN" altLang="en-US" b="1">
                <a:solidFill>
                  <a:schemeClr val="bg1"/>
                </a:solidFill>
                <a:latin typeface="Times New Roman" pitchFamily="18" charset="0"/>
              </a:rPr>
              <a:t>大数据技术原理与应用（第</a:t>
            </a:r>
            <a:r>
              <a:rPr lang="en-US" altLang="zh-CN" b="1">
                <a:solidFill>
                  <a:schemeClr val="bg1"/>
                </a:solidFill>
                <a:latin typeface="Times New Roman" pitchFamily="18" charset="0"/>
              </a:rPr>
              <a:t>2</a:t>
            </a:r>
            <a:r>
              <a:rPr lang="zh-CN" altLang="en-US" b="1">
                <a:solidFill>
                  <a:schemeClr val="bg1"/>
                </a:solidFill>
                <a:latin typeface="Times New Roman" pitchFamily="18" charset="0"/>
              </a:rPr>
              <a:t>版）</a:t>
            </a:r>
            <a:r>
              <a:rPr lang="en-US" altLang="zh-CN">
                <a:solidFill>
                  <a:schemeClr val="bg1"/>
                </a:solidFill>
                <a:latin typeface="Times New Roman" pitchFamily="18" charset="0"/>
              </a:rPr>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ln/>
        </p:spPr>
        <p:txBody>
          <a:bodyPr/>
          <a:lstStyle/>
          <a:p>
            <a:r>
              <a:rPr lang="zh-CN" altLang="en-US" smtClean="0"/>
              <a:t>1.1.4 大数据的发展历程</a:t>
            </a:r>
          </a:p>
        </p:txBody>
      </p:sp>
      <p:sp>
        <p:nvSpPr>
          <p:cNvPr id="11267" name="Rectangle 3"/>
          <p:cNvSpPr>
            <a:spLocks noGrp="1" noChangeArrowheads="1"/>
          </p:cNvSpPr>
          <p:nvPr>
            <p:ph type="body" idx="4294967295"/>
          </p:nvPr>
        </p:nvSpPr>
        <p:spPr/>
        <p:txBody>
          <a:bodyPr/>
          <a:lstStyle/>
          <a:p>
            <a:pPr>
              <a:buFontTx/>
              <a:buNone/>
            </a:pPr>
            <a:endParaRPr lang="zh-CN" altLang="en-US" sz="2400" smtClean="0"/>
          </a:p>
          <a:p>
            <a:endParaRPr lang="zh-CN" altLang="en-US" sz="2400" smtClean="0"/>
          </a:p>
        </p:txBody>
      </p:sp>
      <p:graphicFrame>
        <p:nvGraphicFramePr>
          <p:cNvPr id="13317" name="Group 5"/>
          <p:cNvGraphicFramePr>
            <a:graphicFrameLocks noGrp="1"/>
          </p:cNvGraphicFramePr>
          <p:nvPr/>
        </p:nvGraphicFramePr>
        <p:xfrm>
          <a:off x="838200" y="1854200"/>
          <a:ext cx="7848600" cy="3937000"/>
        </p:xfrm>
        <a:graphic>
          <a:graphicData uri="http://schemas.openxmlformats.org/drawingml/2006/table">
            <a:tbl>
              <a:tblPr/>
              <a:tblGrid>
                <a:gridCol w="1606550"/>
                <a:gridCol w="1524000"/>
                <a:gridCol w="4718050"/>
              </a:tblGrid>
              <a:tr h="36574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Calibri" pitchFamily="34" charset="0"/>
                          <a:ea typeface="宋体" pitchFamily="2" charset="-122"/>
                        </a:rPr>
                        <a:t>阶段</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时间</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内容</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19041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第一阶段：萌芽期</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上世纪90年代至本世纪初</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随着数据挖掘理论和数据库技术的逐步成熟，一批商业智能工具和知识管理技术开始被应用，如数据仓库、专家系统、知识管理系统等。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73959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第二阶段：成熟期</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本世纪前十年</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Calibri" pitchFamily="34" charset="0"/>
                          <a:ea typeface="宋体" pitchFamily="2"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1800" b="0" i="0" u="none" strike="noStrike" cap="none" normalizeH="0" baseline="0" dirty="0">
                          <a:ln>
                            <a:noFill/>
                          </a:ln>
                          <a:solidFill>
                            <a:srgbClr val="000000"/>
                          </a:solidFill>
                          <a:effectLst/>
                          <a:latin typeface="Calibri" pitchFamily="34" charset="0"/>
                          <a:ea typeface="宋体" pitchFamily="2" charset="-122"/>
                        </a:rPr>
                        <a:t>S</a:t>
                      </a:r>
                      <a:r>
                        <a:rPr kumimoji="0" lang="zh-CN" altLang="en-US" sz="1800" b="0" i="0" u="none" strike="noStrike" cap="none" normalizeH="0" baseline="0" dirty="0">
                          <a:ln>
                            <a:noFill/>
                          </a:ln>
                          <a:solidFill>
                            <a:srgbClr val="000000"/>
                          </a:solidFill>
                          <a:effectLst/>
                          <a:latin typeface="Calibri" pitchFamily="34" charset="0"/>
                          <a:ea typeface="宋体" pitchFamily="2" charset="-122"/>
                        </a:rPr>
                        <a:t>和MapReduce等大数据技术受到追捧，Hadoop平台开始大行其道</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6412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第三阶段：大规模应用期</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2010年以后</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大数据应用渗透各行各业，数据驱动决策，信息社会智能化程度大幅提高</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11290" name="Text Box 49"/>
          <p:cNvSpPr txBox="1">
            <a:spLocks noChangeArrowheads="1"/>
          </p:cNvSpPr>
          <p:nvPr/>
        </p:nvSpPr>
        <p:spPr bwMode="auto">
          <a:xfrm>
            <a:off x="2817813" y="1371600"/>
            <a:ext cx="3354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表1-2 大数据发展的三个阶段</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ln/>
        </p:spPr>
        <p:txBody>
          <a:bodyPr/>
          <a:lstStyle/>
          <a:p>
            <a:r>
              <a:rPr lang="zh-CN" altLang="en-US" smtClean="0"/>
              <a:t>1.2大数据概念</a:t>
            </a:r>
          </a:p>
        </p:txBody>
      </p:sp>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858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mtClean="0"/>
              <a:t>1.2.1	</a:t>
            </a:r>
            <a:r>
              <a:rPr lang="zh-CN" altLang="en-US" smtClean="0"/>
              <a:t>数据量大</a:t>
            </a:r>
          </a:p>
        </p:txBody>
      </p:sp>
      <p:sp>
        <p:nvSpPr>
          <p:cNvPr id="13315" name="Rectangle 6"/>
          <p:cNvSpPr>
            <a:spLocks noChangeArrowheads="1"/>
          </p:cNvSpPr>
          <p:nvPr/>
        </p:nvSpPr>
        <p:spPr bwMode="auto">
          <a:xfrm>
            <a:off x="381000" y="1295400"/>
            <a:ext cx="8229600" cy="1524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25850"/>
            <a:ext cx="3733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5"/>
          <p:cNvSpPr txBox="1">
            <a:spLocks noChangeArrowheads="1"/>
          </p:cNvSpPr>
          <p:nvPr/>
        </p:nvSpPr>
        <p:spPr bwMode="auto">
          <a:xfrm>
            <a:off x="762000" y="1506538"/>
            <a:ext cx="7772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
                <a:srgbClr val="FF3300"/>
              </a:buClr>
              <a:buFont typeface="Wingdings" pitchFamily="2" charset="2"/>
              <a:buChar char="n"/>
            </a:pPr>
            <a:r>
              <a:rPr lang="zh-CN" altLang="en-US" sz="1400">
                <a:latin typeface="微软雅黑" pitchFamily="34" charset="-122"/>
                <a:ea typeface="微软雅黑" pitchFamily="34" charset="-122"/>
              </a:rPr>
              <a:t>根据</a:t>
            </a:r>
            <a:r>
              <a:rPr lang="en-US" altLang="zh-CN" sz="1400">
                <a:latin typeface="微软雅黑" pitchFamily="34" charset="-122"/>
                <a:ea typeface="微软雅黑" pitchFamily="34" charset="-122"/>
              </a:rPr>
              <a:t>IDC</a:t>
            </a:r>
            <a:r>
              <a:rPr lang="zh-CN" altLang="en-US" sz="1400">
                <a:latin typeface="微软雅黑" pitchFamily="34" charset="-122"/>
                <a:ea typeface="微软雅黑" pitchFamily="34" charset="-122"/>
              </a:rPr>
              <a:t>作出的估测，数据一直都在以每年</a:t>
            </a:r>
            <a:r>
              <a:rPr lang="en-US" altLang="zh-CN" sz="1400">
                <a:latin typeface="微软雅黑" pitchFamily="34" charset="-122"/>
                <a:ea typeface="微软雅黑" pitchFamily="34" charset="-122"/>
              </a:rPr>
              <a:t>50%</a:t>
            </a:r>
            <a:r>
              <a:rPr lang="zh-CN" altLang="en-US" sz="1400">
                <a:latin typeface="微软雅黑" pitchFamily="34" charset="-122"/>
                <a:ea typeface="微软雅黑" pitchFamily="34" charset="-122"/>
              </a:rPr>
              <a:t>的速度增长，也就是说每两年就增长一倍（大数据摩尔定律）</a:t>
            </a:r>
          </a:p>
          <a:p>
            <a:pPr eaLnBrk="1" hangingPunct="1">
              <a:spcBef>
                <a:spcPct val="0"/>
              </a:spcBef>
              <a:buClr>
                <a:srgbClr val="FF3300"/>
              </a:buClr>
              <a:buFont typeface="Wingdings" pitchFamily="2" charset="2"/>
              <a:buChar char="n"/>
            </a:pPr>
            <a:r>
              <a:rPr lang="zh-CN" altLang="en-US" sz="1400">
                <a:latin typeface="微软雅黑" pitchFamily="34" charset="-122"/>
                <a:ea typeface="微软雅黑" pitchFamily="34" charset="-122"/>
              </a:rPr>
              <a:t>人类在最近两年产生的数据量相当于之前产生的全部数据量</a:t>
            </a:r>
          </a:p>
          <a:p>
            <a:pPr eaLnBrk="1" hangingPunct="1">
              <a:spcBef>
                <a:spcPct val="0"/>
              </a:spcBef>
              <a:buClr>
                <a:srgbClr val="FF3300"/>
              </a:buClr>
              <a:buFont typeface="Wingdings" pitchFamily="2" charset="2"/>
              <a:buChar char="n"/>
            </a:pPr>
            <a:r>
              <a:rPr lang="zh-CN" altLang="en-US" sz="1400">
                <a:latin typeface="微软雅黑" pitchFamily="34" charset="-122"/>
                <a:ea typeface="微软雅黑" pitchFamily="34" charset="-122"/>
              </a:rPr>
              <a:t>预计到</a:t>
            </a:r>
            <a:r>
              <a:rPr lang="en-US" altLang="zh-CN" sz="1400">
                <a:latin typeface="微软雅黑" pitchFamily="34" charset="-122"/>
                <a:ea typeface="微软雅黑" pitchFamily="34" charset="-122"/>
              </a:rPr>
              <a:t>2020</a:t>
            </a:r>
            <a:r>
              <a:rPr lang="zh-CN" altLang="en-US" sz="1400">
                <a:latin typeface="微软雅黑" pitchFamily="34" charset="-122"/>
                <a:ea typeface="微软雅黑" pitchFamily="34" charset="-122"/>
              </a:rPr>
              <a:t>年，全球将总共拥有</a:t>
            </a:r>
            <a:r>
              <a:rPr lang="en-US" altLang="zh-CN" sz="1400">
                <a:latin typeface="微软雅黑" pitchFamily="34" charset="-122"/>
                <a:ea typeface="微软雅黑" pitchFamily="34" charset="-122"/>
              </a:rPr>
              <a:t>35ZB</a:t>
            </a:r>
            <a:r>
              <a:rPr lang="zh-CN" altLang="en-US" sz="1400">
                <a:latin typeface="微软雅黑" pitchFamily="34" charset="-122"/>
                <a:ea typeface="微软雅黑" pitchFamily="34" charset="-122"/>
              </a:rPr>
              <a:t>的数据量，相较于</a:t>
            </a:r>
            <a:r>
              <a:rPr lang="en-US" altLang="zh-CN" sz="1400">
                <a:latin typeface="微软雅黑" pitchFamily="34" charset="-122"/>
                <a:ea typeface="微软雅黑" pitchFamily="34" charset="-122"/>
              </a:rPr>
              <a:t>2010</a:t>
            </a:r>
            <a:r>
              <a:rPr lang="zh-CN" altLang="en-US" sz="1400">
                <a:latin typeface="微软雅黑" pitchFamily="34" charset="-122"/>
                <a:ea typeface="微软雅黑" pitchFamily="34" charset="-122"/>
              </a:rPr>
              <a:t>年，数据量将增长近</a:t>
            </a:r>
            <a:r>
              <a:rPr lang="en-US" altLang="zh-CN" sz="1400">
                <a:latin typeface="微软雅黑" pitchFamily="34" charset="-122"/>
                <a:ea typeface="微软雅黑" pitchFamily="34" charset="-122"/>
              </a:rPr>
              <a:t>30</a:t>
            </a:r>
            <a:r>
              <a:rPr lang="zh-CN" altLang="en-US" sz="1400">
                <a:latin typeface="微软雅黑" pitchFamily="34" charset="-122"/>
                <a:ea typeface="微软雅黑" pitchFamily="34" charset="-122"/>
              </a:rPr>
              <a:t>倍</a:t>
            </a:r>
          </a:p>
        </p:txBody>
      </p:sp>
      <p:pic>
        <p:nvPicPr>
          <p:cNvPr id="133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409950"/>
            <a:ext cx="4267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mtClean="0"/>
              <a:t>1.2.2 </a:t>
            </a:r>
            <a:r>
              <a:rPr lang="zh-CN" altLang="en-US" smtClean="0"/>
              <a:t>数据类型繁多</a:t>
            </a:r>
          </a:p>
        </p:txBody>
      </p:sp>
      <p:sp>
        <p:nvSpPr>
          <p:cNvPr id="14339" name="Rectangle 5"/>
          <p:cNvSpPr>
            <a:spLocks noChangeArrowheads="1"/>
          </p:cNvSpPr>
          <p:nvPr/>
        </p:nvSpPr>
        <p:spPr bwMode="auto">
          <a:xfrm>
            <a:off x="4724400" y="1752600"/>
            <a:ext cx="6858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4340" name="Rectangle 3"/>
          <p:cNvSpPr>
            <a:spLocks noChangeArrowheads="1"/>
          </p:cNvSpPr>
          <p:nvPr/>
        </p:nvSpPr>
        <p:spPr bwMode="auto">
          <a:xfrm>
            <a:off x="381000" y="1295400"/>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buClr>
                <a:srgbClr val="FF3300"/>
              </a:buClr>
              <a:buFont typeface="Wingdings" pitchFamily="2" charset="2"/>
              <a:buChar char="n"/>
            </a:pPr>
            <a:r>
              <a:rPr lang="zh-CN" altLang="en-US" sz="1800"/>
              <a:t>大数据是由结构化和非结构化数据组成的</a:t>
            </a:r>
          </a:p>
          <a:p>
            <a:pPr lvl="1"/>
            <a:r>
              <a:rPr lang="en-US" altLang="zh-CN" sz="1800"/>
              <a:t>10%</a:t>
            </a:r>
            <a:r>
              <a:rPr lang="zh-CN" altLang="en-US" sz="1800"/>
              <a:t>的结构化数据，存储在数据库中</a:t>
            </a:r>
          </a:p>
          <a:p>
            <a:pPr lvl="1"/>
            <a:r>
              <a:rPr lang="en-US" altLang="zh-CN" sz="1800"/>
              <a:t>90%</a:t>
            </a:r>
            <a:r>
              <a:rPr lang="zh-CN" altLang="en-US" sz="1800"/>
              <a:t>的非结构化数据，它们与人类信息密切相关</a:t>
            </a:r>
          </a:p>
          <a:p>
            <a:endParaRPr lang="zh-CN" altLang="en-US" sz="1800"/>
          </a:p>
        </p:txBody>
      </p:sp>
      <p:pic>
        <p:nvPicPr>
          <p:cNvPr id="143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90800"/>
            <a:ext cx="41148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5"/>
          <p:cNvSpPr txBox="1">
            <a:spLocks noChangeArrowheads="1"/>
          </p:cNvSpPr>
          <p:nvPr/>
        </p:nvSpPr>
        <p:spPr bwMode="auto">
          <a:xfrm>
            <a:off x="5486400" y="1295400"/>
            <a:ext cx="28130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
                <a:srgbClr val="FF3300"/>
              </a:buClr>
              <a:buFont typeface="Wingdings" pitchFamily="2" charset="2"/>
              <a:buChar char="p"/>
            </a:pPr>
            <a:r>
              <a:rPr lang="zh-CN" altLang="en-US" sz="1800"/>
              <a:t>科学研究</a:t>
            </a:r>
          </a:p>
          <a:p>
            <a:pPr lvl="1" eaLnBrk="1" hangingPunct="1">
              <a:spcBef>
                <a:spcPct val="0"/>
              </a:spcBef>
              <a:buFont typeface="Arial" charset="0"/>
              <a:buNone/>
            </a:pPr>
            <a:r>
              <a:rPr lang="en-US" altLang="zh-CN" sz="1800"/>
              <a:t>–</a:t>
            </a:r>
            <a:r>
              <a:rPr lang="zh-CN" altLang="en-US" sz="1800"/>
              <a:t>基因组</a:t>
            </a:r>
          </a:p>
          <a:p>
            <a:pPr lvl="1" eaLnBrk="1" hangingPunct="1">
              <a:spcBef>
                <a:spcPct val="0"/>
              </a:spcBef>
              <a:buFont typeface="Arial" charset="0"/>
              <a:buNone/>
            </a:pPr>
            <a:r>
              <a:rPr lang="en-US" altLang="zh-CN" sz="1800"/>
              <a:t>–LHC </a:t>
            </a:r>
            <a:r>
              <a:rPr lang="zh-CN" altLang="en-US" sz="1800"/>
              <a:t>加速器</a:t>
            </a:r>
          </a:p>
          <a:p>
            <a:pPr lvl="1" eaLnBrk="1" hangingPunct="1">
              <a:spcBef>
                <a:spcPct val="0"/>
              </a:spcBef>
              <a:buFont typeface="Arial" charset="0"/>
              <a:buNone/>
            </a:pPr>
            <a:r>
              <a:rPr lang="en-US" altLang="zh-CN" sz="1800"/>
              <a:t>–</a:t>
            </a:r>
            <a:r>
              <a:rPr lang="zh-CN" altLang="en-US" sz="1800"/>
              <a:t>地球与空间探测</a:t>
            </a:r>
          </a:p>
          <a:p>
            <a:pPr eaLnBrk="1" hangingPunct="1">
              <a:spcBef>
                <a:spcPct val="0"/>
              </a:spcBef>
              <a:buClr>
                <a:srgbClr val="FF3300"/>
              </a:buClr>
              <a:buFont typeface="Wingdings" pitchFamily="2" charset="2"/>
              <a:buChar char="p"/>
            </a:pPr>
            <a:r>
              <a:rPr lang="zh-CN" altLang="en-US" sz="1800"/>
              <a:t>企业应用</a:t>
            </a:r>
          </a:p>
          <a:p>
            <a:pPr lvl="1" eaLnBrk="1" hangingPunct="1">
              <a:spcBef>
                <a:spcPct val="0"/>
              </a:spcBef>
              <a:buFont typeface="Arial" charset="0"/>
              <a:buNone/>
            </a:pPr>
            <a:r>
              <a:rPr lang="en-US" altLang="zh-CN" sz="1800"/>
              <a:t>–Email</a:t>
            </a:r>
            <a:r>
              <a:rPr lang="zh-CN" altLang="en-US" sz="1800"/>
              <a:t>、文档、文件</a:t>
            </a:r>
          </a:p>
          <a:p>
            <a:pPr lvl="1" eaLnBrk="1" hangingPunct="1">
              <a:spcBef>
                <a:spcPct val="0"/>
              </a:spcBef>
              <a:buFont typeface="Arial" charset="0"/>
              <a:buNone/>
            </a:pPr>
            <a:r>
              <a:rPr lang="en-US" altLang="zh-CN" sz="1800"/>
              <a:t>–</a:t>
            </a:r>
            <a:r>
              <a:rPr lang="zh-CN" altLang="en-US" sz="1800"/>
              <a:t>应用日志</a:t>
            </a:r>
          </a:p>
          <a:p>
            <a:pPr lvl="1" eaLnBrk="1" hangingPunct="1">
              <a:spcBef>
                <a:spcPct val="0"/>
              </a:spcBef>
              <a:buFont typeface="Arial" charset="0"/>
              <a:buNone/>
            </a:pPr>
            <a:r>
              <a:rPr lang="en-US" altLang="zh-CN" sz="1800"/>
              <a:t>–</a:t>
            </a:r>
            <a:r>
              <a:rPr lang="zh-CN" altLang="en-US" sz="1800"/>
              <a:t>交易记录</a:t>
            </a:r>
          </a:p>
          <a:p>
            <a:pPr eaLnBrk="1" hangingPunct="1">
              <a:spcBef>
                <a:spcPct val="0"/>
              </a:spcBef>
              <a:buClr>
                <a:srgbClr val="FF3300"/>
              </a:buClr>
              <a:buFont typeface="Wingdings" pitchFamily="2" charset="2"/>
              <a:buChar char="p"/>
            </a:pPr>
            <a:r>
              <a:rPr lang="en-US" altLang="zh-CN" sz="1800"/>
              <a:t>Web 1.0</a:t>
            </a:r>
            <a:r>
              <a:rPr lang="zh-CN" altLang="en-US" sz="1800"/>
              <a:t>数据</a:t>
            </a:r>
          </a:p>
          <a:p>
            <a:pPr lvl="1" eaLnBrk="1" hangingPunct="1">
              <a:spcBef>
                <a:spcPct val="0"/>
              </a:spcBef>
              <a:buFont typeface="Arial" charset="0"/>
              <a:buNone/>
            </a:pPr>
            <a:r>
              <a:rPr lang="en-US" altLang="zh-CN" sz="1800"/>
              <a:t>–</a:t>
            </a:r>
            <a:r>
              <a:rPr lang="zh-CN" altLang="en-US" sz="1800"/>
              <a:t>文本</a:t>
            </a:r>
          </a:p>
          <a:p>
            <a:pPr lvl="1" eaLnBrk="1" hangingPunct="1">
              <a:spcBef>
                <a:spcPct val="0"/>
              </a:spcBef>
              <a:buFont typeface="Arial" charset="0"/>
              <a:buNone/>
            </a:pPr>
            <a:r>
              <a:rPr lang="en-US" altLang="zh-CN" sz="1800"/>
              <a:t>–</a:t>
            </a:r>
            <a:r>
              <a:rPr lang="zh-CN" altLang="en-US" sz="1800"/>
              <a:t>图像</a:t>
            </a:r>
          </a:p>
          <a:p>
            <a:pPr lvl="1" eaLnBrk="1" hangingPunct="1">
              <a:spcBef>
                <a:spcPct val="0"/>
              </a:spcBef>
              <a:buFont typeface="Arial" charset="0"/>
              <a:buNone/>
            </a:pPr>
            <a:r>
              <a:rPr lang="en-US" altLang="zh-CN" sz="1800"/>
              <a:t>–</a:t>
            </a:r>
            <a:r>
              <a:rPr lang="zh-CN" altLang="en-US" sz="1800"/>
              <a:t>视频</a:t>
            </a:r>
          </a:p>
          <a:p>
            <a:pPr eaLnBrk="1" hangingPunct="1">
              <a:spcBef>
                <a:spcPct val="0"/>
              </a:spcBef>
              <a:buClr>
                <a:srgbClr val="FF3300"/>
              </a:buClr>
              <a:buFont typeface="Wingdings" pitchFamily="2" charset="2"/>
              <a:buChar char="p"/>
            </a:pPr>
            <a:r>
              <a:rPr lang="en-US" altLang="zh-CN" sz="1800" b="1"/>
              <a:t>Web 2.0</a:t>
            </a:r>
            <a:r>
              <a:rPr lang="zh-CN" altLang="en-US" sz="1800"/>
              <a:t>数据</a:t>
            </a:r>
          </a:p>
          <a:p>
            <a:pPr lvl="1" eaLnBrk="1" hangingPunct="1">
              <a:spcBef>
                <a:spcPct val="0"/>
              </a:spcBef>
              <a:buFont typeface="Arial" charset="0"/>
              <a:buNone/>
            </a:pPr>
            <a:r>
              <a:rPr lang="en-US" altLang="zh-CN" sz="1800"/>
              <a:t>–</a:t>
            </a:r>
            <a:r>
              <a:rPr lang="zh-CN" altLang="en-US" sz="1800"/>
              <a:t>查询日志</a:t>
            </a:r>
            <a:r>
              <a:rPr lang="en-US" altLang="zh-CN" sz="1800" b="1"/>
              <a:t>/</a:t>
            </a:r>
            <a:r>
              <a:rPr lang="zh-CN" altLang="en-US" sz="1800"/>
              <a:t>点击流</a:t>
            </a:r>
          </a:p>
          <a:p>
            <a:pPr lvl="1" eaLnBrk="1" hangingPunct="1">
              <a:spcBef>
                <a:spcPct val="0"/>
              </a:spcBef>
              <a:buFont typeface="Arial" charset="0"/>
              <a:buNone/>
            </a:pPr>
            <a:r>
              <a:rPr lang="en-US" altLang="zh-CN" sz="1800"/>
              <a:t>–</a:t>
            </a:r>
            <a:r>
              <a:rPr lang="en-US" altLang="zh-CN" sz="1800" b="1"/>
              <a:t>Twitter/ Blog / SNS</a:t>
            </a:r>
            <a:endParaRPr lang="en-US" altLang="zh-CN" sz="1800"/>
          </a:p>
          <a:p>
            <a:pPr lvl="1" eaLnBrk="1" hangingPunct="1">
              <a:spcBef>
                <a:spcPct val="0"/>
              </a:spcBef>
              <a:buFont typeface="Arial" charset="0"/>
              <a:buNone/>
            </a:pPr>
            <a:r>
              <a:rPr lang="en-US" altLang="zh-CN" sz="1800"/>
              <a:t>–</a:t>
            </a:r>
            <a:r>
              <a:rPr lang="en-US" altLang="zh-CN" sz="1800" b="1"/>
              <a:t>Wiki</a:t>
            </a:r>
            <a:endParaRPr lang="en-US" altLang="zh-CN" sz="1800"/>
          </a:p>
          <a:p>
            <a:pPr lvl="1" eaLnBrk="1" hangingPunct="1">
              <a:spcBef>
                <a:spcPct val="0"/>
              </a:spcBef>
              <a:buFont typeface="Arial" charset="0"/>
              <a:buNone/>
            </a:pPr>
            <a:endParaRPr lang="zh-CN" altLang="en-US" sz="1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smtClean="0"/>
              <a:t>1.2.3	</a:t>
            </a:r>
            <a:r>
              <a:rPr lang="zh-CN" altLang="en-US" smtClean="0"/>
              <a:t>处理速度快</a:t>
            </a:r>
          </a:p>
        </p:txBody>
      </p:sp>
      <p:sp>
        <p:nvSpPr>
          <p:cNvPr id="15363" name="Rectangle 3"/>
          <p:cNvSpPr>
            <a:spLocks noChangeArrowheads="1"/>
          </p:cNvSpPr>
          <p:nvPr/>
        </p:nvSpPr>
        <p:spPr bwMode="auto">
          <a:xfrm>
            <a:off x="457200" y="1600200"/>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buClr>
                <a:srgbClr val="FF3300"/>
              </a:buClr>
              <a:buFont typeface="Wingdings" pitchFamily="2" charset="2"/>
              <a:buChar char="p"/>
            </a:pPr>
            <a:r>
              <a:rPr lang="zh-CN" altLang="en-US" sz="1800"/>
              <a:t>从数据的生成到消耗，时间窗口非常小，可用于生成决策的时间非常少</a:t>
            </a:r>
          </a:p>
          <a:p>
            <a:pPr>
              <a:buClr>
                <a:srgbClr val="FF3300"/>
              </a:buClr>
              <a:buFont typeface="Wingdings" pitchFamily="2" charset="2"/>
              <a:buChar char="p"/>
            </a:pPr>
            <a:r>
              <a:rPr lang="en-US" altLang="zh-CN" sz="1800"/>
              <a:t>1</a:t>
            </a:r>
            <a:r>
              <a:rPr lang="zh-CN" altLang="en-US" sz="1800"/>
              <a:t>秒定律：这一点也是和传统的数据挖掘技术有着本质的不同</a:t>
            </a:r>
          </a:p>
        </p:txBody>
      </p:sp>
      <p:pic>
        <p:nvPicPr>
          <p:cNvPr id="1536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43053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smtClean="0"/>
              <a:t>1.2.4	</a:t>
            </a:r>
            <a:r>
              <a:rPr lang="zh-CN" altLang="en-US" smtClean="0"/>
              <a:t>价值密度低</a:t>
            </a:r>
          </a:p>
        </p:txBody>
      </p:sp>
      <p:sp>
        <p:nvSpPr>
          <p:cNvPr id="16387" name="Rectangle 3"/>
          <p:cNvSpPr>
            <a:spLocks noChangeArrowheads="1"/>
          </p:cNvSpPr>
          <p:nvPr/>
        </p:nvSpPr>
        <p:spPr bwMode="auto">
          <a:xfrm>
            <a:off x="3810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buClr>
                <a:srgbClr val="FF3300"/>
              </a:buClr>
              <a:buFontTx/>
              <a:buNone/>
            </a:pPr>
            <a:r>
              <a:rPr lang="en-US" altLang="zh-CN" sz="1800"/>
              <a:t>	</a:t>
            </a:r>
            <a:r>
              <a:rPr lang="zh-CN" altLang="en-US" sz="1800" b="1"/>
              <a:t>价值密度低，商业价值高</a:t>
            </a:r>
            <a:endParaRPr lang="en-US" altLang="zh-CN" sz="1800" b="1"/>
          </a:p>
          <a:p>
            <a:pPr>
              <a:buClr>
                <a:srgbClr val="FF3300"/>
              </a:buClr>
              <a:buFontTx/>
              <a:buNone/>
            </a:pPr>
            <a:r>
              <a:rPr lang="en-US" altLang="zh-CN" sz="1800"/>
              <a:t>	</a:t>
            </a:r>
            <a:r>
              <a:rPr lang="zh-CN" altLang="en-US" sz="1800"/>
              <a:t>以视频为例，连续不间断监控过程中，可能有用的数据仅仅有一两秒，但是具有很高的商业价值</a:t>
            </a:r>
          </a:p>
        </p:txBody>
      </p:sp>
      <p:pic>
        <p:nvPicPr>
          <p:cNvPr id="1638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9800"/>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191000"/>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191000"/>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10"/>
          <p:cNvSpPr txBox="1">
            <a:spLocks noChangeArrowheads="1"/>
          </p:cNvSpPr>
          <p:nvPr/>
        </p:nvSpPr>
        <p:spPr bwMode="auto">
          <a:xfrm>
            <a:off x="7239000" y="5410200"/>
            <a:ext cx="118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solidFill>
                  <a:srgbClr val="FF0000"/>
                </a:solidFill>
              </a:rPr>
              <a:t>继续装</a:t>
            </a:r>
            <a:r>
              <a:rPr lang="en-US" altLang="zh-CN" sz="1800">
                <a:solidFill>
                  <a:srgbClr val="FF0000"/>
                </a:solidFill>
              </a:rPr>
              <a:t>ing</a:t>
            </a:r>
            <a:endParaRPr lang="zh-CN" altLang="en-US" sz="180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a:ln/>
        </p:spPr>
        <p:txBody>
          <a:bodyPr/>
          <a:lstStyle/>
          <a:p>
            <a:r>
              <a:rPr lang="en-US" altLang="zh-CN" smtClean="0"/>
              <a:t>1.</a:t>
            </a:r>
            <a:r>
              <a:rPr lang="zh-CN" altLang="en-US" smtClean="0"/>
              <a:t>3大数据的影响</a:t>
            </a:r>
          </a:p>
        </p:txBody>
      </p:sp>
      <p:sp>
        <p:nvSpPr>
          <p:cNvPr id="3" name="Rectangle 3"/>
          <p:cNvSpPr txBox="1">
            <a:spLocks noChangeArrowheads="1"/>
          </p:cNvSpPr>
          <p:nvPr/>
        </p:nvSpPr>
        <p:spPr>
          <a:xfrm>
            <a:off x="457200" y="1295400"/>
            <a:ext cx="8229600" cy="838200"/>
          </a:xfrm>
          <a:prstGeom prst="rect">
            <a:avLst/>
          </a:prstGeom>
        </p:spPr>
        <p:txBody>
          <a:bodyPr/>
          <a:lstStyle/>
          <a:p>
            <a:pPr marL="342900" indent="-342900">
              <a:lnSpc>
                <a:spcPct val="90000"/>
              </a:lnSpc>
              <a:spcBef>
                <a:spcPct val="20000"/>
              </a:spcBef>
              <a:buClr>
                <a:srgbClr val="FF3300"/>
              </a:buClr>
              <a:defRPr/>
            </a:pPr>
            <a:r>
              <a:rPr lang="en-US" altLang="zh-CN" kern="0">
                <a:latin typeface="+mn-lt"/>
                <a:ea typeface="+mn-ea"/>
              </a:rPr>
              <a:t>	</a:t>
            </a:r>
            <a:r>
              <a:rPr lang="zh-CN" altLang="en-US" kern="0">
                <a:latin typeface="+mn-lt"/>
                <a:ea typeface="+mn-ea"/>
              </a:rPr>
              <a:t>图灵奖获得者、著名数据库专家</a:t>
            </a:r>
            <a:r>
              <a:rPr lang="en-US" altLang="zh-CN" kern="0">
                <a:latin typeface="+mn-lt"/>
                <a:ea typeface="+mn-ea"/>
              </a:rPr>
              <a:t>Jim Gray </a:t>
            </a:r>
            <a:r>
              <a:rPr lang="zh-CN" altLang="en-US" kern="0">
                <a:latin typeface="+mn-lt"/>
                <a:ea typeface="+mn-ea"/>
              </a:rPr>
              <a:t>博士观察并总结人类自古以来，在科学研究上，先后历经了实验、理论、计算和数据四种范式</a:t>
            </a:r>
          </a:p>
        </p:txBody>
      </p:sp>
      <p:pic>
        <p:nvPicPr>
          <p:cNvPr id="17412" name="Picture 9"/>
          <p:cNvPicPr>
            <a:picLocks noChangeAspect="1" noChangeArrowheads="1"/>
          </p:cNvPicPr>
          <p:nvPr/>
        </p:nvPicPr>
        <p:blipFill>
          <a:blip r:embed="rId2">
            <a:extLst>
              <a:ext uri="{28A0092B-C50C-407E-A947-70E740481C1C}">
                <a14:useLocalDpi xmlns:a14="http://schemas.microsoft.com/office/drawing/2010/main" val="0"/>
              </a:ext>
            </a:extLst>
          </a:blip>
          <a:srcRect r="37456" b="11111"/>
          <a:stretch>
            <a:fillRect/>
          </a:stretch>
        </p:blipFill>
        <p:spPr bwMode="auto">
          <a:xfrm>
            <a:off x="2057400" y="2819400"/>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667000"/>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76600"/>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2057400"/>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990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rot="5400000" flipH="1" flipV="1">
            <a:off x="1003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rot="5400000" flipH="1" flipV="1">
            <a:off x="2476501" y="5524500"/>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rot="5400000" flipH="1" flipV="1">
            <a:off x="4572001" y="5105400"/>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5400000" flipH="1" flipV="1">
            <a:off x="6667501" y="4760912"/>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17421" name="TextBox 21"/>
          <p:cNvSpPr txBox="1">
            <a:spLocks noChangeArrowheads="1"/>
          </p:cNvSpPr>
          <p:nvPr/>
        </p:nvSpPr>
        <p:spPr bwMode="auto">
          <a:xfrm>
            <a:off x="8778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实验</a:t>
            </a:r>
          </a:p>
        </p:txBody>
      </p:sp>
      <p:sp>
        <p:nvSpPr>
          <p:cNvPr id="17422" name="TextBox 22"/>
          <p:cNvSpPr txBox="1">
            <a:spLocks noChangeArrowheads="1"/>
          </p:cNvSpPr>
          <p:nvPr/>
        </p:nvSpPr>
        <p:spPr bwMode="auto">
          <a:xfrm>
            <a:off x="27066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理论</a:t>
            </a:r>
          </a:p>
        </p:txBody>
      </p:sp>
      <p:sp>
        <p:nvSpPr>
          <p:cNvPr id="17423" name="TextBox 23"/>
          <p:cNvSpPr txBox="1">
            <a:spLocks noChangeArrowheads="1"/>
          </p:cNvSpPr>
          <p:nvPr/>
        </p:nvSpPr>
        <p:spPr bwMode="auto">
          <a:xfrm>
            <a:off x="5181600"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计算</a:t>
            </a:r>
          </a:p>
        </p:txBody>
      </p:sp>
      <p:sp>
        <p:nvSpPr>
          <p:cNvPr id="17424" name="TextBox 24"/>
          <p:cNvSpPr txBox="1">
            <a:spLocks noChangeArrowheads="1"/>
          </p:cNvSpPr>
          <p:nvPr/>
        </p:nvSpPr>
        <p:spPr bwMode="auto">
          <a:xfrm>
            <a:off x="7620000"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数据</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altLang="zh-CN" smtClean="0"/>
              <a:t>1.</a:t>
            </a:r>
            <a:r>
              <a:rPr lang="zh-CN" altLang="en-US" smtClean="0"/>
              <a:t>3大数据的影响</a:t>
            </a:r>
          </a:p>
        </p:txBody>
      </p:sp>
      <p:sp>
        <p:nvSpPr>
          <p:cNvPr id="18435" name="Rectangle 3"/>
          <p:cNvSpPr>
            <a:spLocks noGrp="1" noChangeArrowheads="1"/>
          </p:cNvSpPr>
          <p:nvPr>
            <p:ph type="body" idx="4294967295"/>
          </p:nvPr>
        </p:nvSpPr>
        <p:spPr>
          <a:xfrm>
            <a:off x="381000" y="1600200"/>
            <a:ext cx="8458200" cy="4527550"/>
          </a:xfrm>
        </p:spPr>
        <p:txBody>
          <a:bodyPr/>
          <a:lstStyle/>
          <a:p>
            <a:r>
              <a:rPr lang="zh-CN" altLang="en-US" sz="2000" smtClean="0"/>
              <a:t>在思维方式方面，大数据完全颠覆了传统的思维方式：</a:t>
            </a:r>
            <a:endParaRPr lang="en-US" altLang="zh-CN" sz="2000" smtClean="0"/>
          </a:p>
          <a:p>
            <a:pPr lvl="1"/>
            <a:r>
              <a:rPr lang="zh-CN" altLang="en-US" sz="2000" smtClean="0"/>
              <a:t>全样而非抽样</a:t>
            </a:r>
            <a:endParaRPr lang="en-US" altLang="zh-CN" sz="2000" smtClean="0"/>
          </a:p>
          <a:p>
            <a:pPr lvl="1"/>
            <a:r>
              <a:rPr lang="zh-CN" altLang="en-US" sz="2000" smtClean="0"/>
              <a:t>效率而非精确</a:t>
            </a:r>
            <a:endParaRPr lang="en-US" altLang="zh-CN" sz="2000" smtClean="0"/>
          </a:p>
          <a:p>
            <a:pPr lvl="1"/>
            <a:r>
              <a:rPr lang="zh-CN" altLang="en-US" sz="2000" smtClean="0"/>
              <a:t>相关而非因果</a:t>
            </a:r>
          </a:p>
        </p:txBody>
      </p:sp>
      <p:pic>
        <p:nvPicPr>
          <p:cNvPr id="18436" name="Picture 5" descr="Img3695115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438400"/>
            <a:ext cx="3048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ln/>
        </p:spPr>
        <p:txBody>
          <a:bodyPr/>
          <a:lstStyle/>
          <a:p>
            <a:r>
              <a:rPr lang="zh-CN" altLang="en-US" smtClean="0"/>
              <a:t>1.3大数据的影响</a:t>
            </a:r>
          </a:p>
        </p:txBody>
      </p:sp>
      <p:sp>
        <p:nvSpPr>
          <p:cNvPr id="19459" name="Rectangle 3"/>
          <p:cNvSpPr>
            <a:spLocks noGrp="1" noChangeArrowheads="1"/>
          </p:cNvSpPr>
          <p:nvPr>
            <p:ph type="body" idx="4294967295"/>
          </p:nvPr>
        </p:nvSpPr>
        <p:spPr>
          <a:xfrm>
            <a:off x="381000" y="1600200"/>
            <a:ext cx="8458200" cy="4527550"/>
          </a:xfrm>
        </p:spPr>
        <p:txBody>
          <a:bodyPr/>
          <a:lstStyle/>
          <a:p>
            <a:r>
              <a:rPr lang="zh-CN" altLang="en-US" sz="2000" smtClean="0"/>
              <a:t>在社会发展方面，大数据决策逐渐成为一种新的决策方式，大数据应用有力促进了信息技术与各行业的深度融合，大数据开发大大推动了新技术和新应用的不断涌现</a:t>
            </a:r>
          </a:p>
          <a:p>
            <a:r>
              <a:rPr lang="zh-CN" altLang="en-US" sz="2000" smtClean="0"/>
              <a:t>在就业市场方面，大数据的兴起使得数据科学家成为热门职业</a:t>
            </a:r>
          </a:p>
          <a:p>
            <a:r>
              <a:rPr lang="zh-CN" altLang="en-US" sz="2000" smtClean="0"/>
              <a:t>在人才培养方面，大数据的兴起，将在很大程度上改变中国高校信息技术相关专业的现有教学和科研体制</a:t>
            </a:r>
          </a:p>
          <a:p>
            <a:endParaRPr lang="zh-CN" altLang="en-US" sz="20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ln/>
        </p:spPr>
        <p:txBody>
          <a:bodyPr/>
          <a:lstStyle/>
          <a:p>
            <a:r>
              <a:rPr lang="zh-CN" altLang="en-US" smtClean="0"/>
              <a:t>1.4大数据的应用</a:t>
            </a:r>
          </a:p>
        </p:txBody>
      </p:sp>
      <p:sp>
        <p:nvSpPr>
          <p:cNvPr id="20483" name="Rectangle 3"/>
          <p:cNvSpPr>
            <a:spLocks noGrp="1" noChangeArrowheads="1"/>
          </p:cNvSpPr>
          <p:nvPr>
            <p:ph type="body" idx="4294967295"/>
          </p:nvPr>
        </p:nvSpPr>
        <p:spPr>
          <a:xfrm>
            <a:off x="457200" y="1295400"/>
            <a:ext cx="8458200" cy="1371600"/>
          </a:xfrm>
        </p:spPr>
        <p:txBody>
          <a:bodyPr/>
          <a:lstStyle/>
          <a:p>
            <a:r>
              <a:rPr lang="zh-CN" altLang="en-US" sz="2000" smtClean="0"/>
              <a:t>大数据无处不在，包括金融、汽车、零售、餐饮、电信、能源、政务、医疗、体育、娱乐等在内的社会各行各业都已经融入了大数据的印迹</a:t>
            </a:r>
          </a:p>
        </p:txBody>
      </p:sp>
      <p:pic>
        <p:nvPicPr>
          <p:cNvPr id="2048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95575"/>
            <a:ext cx="5791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2"/>
          <p:cNvSpPr>
            <a:spLocks noGrp="1" noChangeArrowheads="1"/>
          </p:cNvSpPr>
          <p:nvPr>
            <p:ph type="title"/>
          </p:nvPr>
        </p:nvSpPr>
        <p:spPr>
          <a:ln/>
        </p:spPr>
        <p:txBody>
          <a:bodyPr/>
          <a:lstStyle/>
          <a:p>
            <a:r>
              <a:rPr lang="zh-CN" altLang="zh-CN" smtClean="0"/>
              <a:t>提纲</a:t>
            </a:r>
          </a:p>
        </p:txBody>
      </p:sp>
      <p:sp>
        <p:nvSpPr>
          <p:cNvPr id="3075" name="Text Box 6"/>
          <p:cNvSpPr txBox="1">
            <a:spLocks noChangeArrowheads="1"/>
          </p:cNvSpPr>
          <p:nvPr/>
        </p:nvSpPr>
        <p:spPr bwMode="auto">
          <a:xfrm>
            <a:off x="533400" y="2133600"/>
            <a:ext cx="51816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00"/>
                </a:solidFill>
                <a:ea typeface="黑体" pitchFamily="49" charset="-122"/>
              </a:rPr>
              <a:t>1.1 大数据时代</a:t>
            </a:r>
          </a:p>
          <a:p>
            <a:pPr eaLnBrk="1" hangingPunct="1">
              <a:spcBef>
                <a:spcPct val="0"/>
              </a:spcBef>
              <a:buFontTx/>
              <a:buNone/>
            </a:pPr>
            <a:r>
              <a:rPr lang="zh-CN" altLang="en-US" sz="2000" b="1">
                <a:solidFill>
                  <a:srgbClr val="000000"/>
                </a:solidFill>
                <a:ea typeface="黑体" pitchFamily="49" charset="-122"/>
              </a:rPr>
              <a:t>1.2 大数据概念</a:t>
            </a:r>
          </a:p>
          <a:p>
            <a:pPr eaLnBrk="1" hangingPunct="1">
              <a:spcBef>
                <a:spcPct val="0"/>
              </a:spcBef>
              <a:buFontTx/>
              <a:buNone/>
            </a:pPr>
            <a:r>
              <a:rPr lang="zh-CN" altLang="en-US" sz="2000" b="1">
                <a:solidFill>
                  <a:srgbClr val="000000"/>
                </a:solidFill>
                <a:ea typeface="黑体" pitchFamily="49" charset="-122"/>
              </a:rPr>
              <a:t>1.3 大数据的影响</a:t>
            </a:r>
          </a:p>
          <a:p>
            <a:pPr eaLnBrk="1" hangingPunct="1">
              <a:spcBef>
                <a:spcPct val="0"/>
              </a:spcBef>
              <a:buFontTx/>
              <a:buNone/>
            </a:pPr>
            <a:r>
              <a:rPr lang="zh-CN" altLang="en-US" sz="2000" b="1">
                <a:solidFill>
                  <a:srgbClr val="000000"/>
                </a:solidFill>
                <a:ea typeface="黑体" pitchFamily="49" charset="-122"/>
              </a:rPr>
              <a:t>1.4 大数据的应用</a:t>
            </a:r>
          </a:p>
          <a:p>
            <a:pPr eaLnBrk="1" hangingPunct="1">
              <a:spcBef>
                <a:spcPct val="0"/>
              </a:spcBef>
              <a:buFontTx/>
              <a:buNone/>
            </a:pPr>
            <a:r>
              <a:rPr lang="zh-CN" altLang="en-US" sz="2000" b="1">
                <a:solidFill>
                  <a:srgbClr val="000000"/>
                </a:solidFill>
                <a:ea typeface="黑体" pitchFamily="49" charset="-122"/>
              </a:rPr>
              <a:t>1.5 大数据关键技术</a:t>
            </a:r>
          </a:p>
          <a:p>
            <a:pPr eaLnBrk="1" hangingPunct="1">
              <a:spcBef>
                <a:spcPct val="0"/>
              </a:spcBef>
              <a:buFontTx/>
              <a:buNone/>
            </a:pPr>
            <a:r>
              <a:rPr lang="zh-CN" altLang="en-US" sz="2000" b="1">
                <a:solidFill>
                  <a:srgbClr val="000000"/>
                </a:solidFill>
                <a:ea typeface="黑体" pitchFamily="49" charset="-122"/>
              </a:rPr>
              <a:t>1.6 大数据计算模式</a:t>
            </a:r>
          </a:p>
          <a:p>
            <a:pPr eaLnBrk="1" hangingPunct="1">
              <a:spcBef>
                <a:spcPct val="0"/>
              </a:spcBef>
              <a:buFontTx/>
              <a:buNone/>
            </a:pPr>
            <a:r>
              <a:rPr lang="zh-CN" altLang="en-US" sz="2000" b="1">
                <a:solidFill>
                  <a:srgbClr val="000000"/>
                </a:solidFill>
                <a:ea typeface="黑体" pitchFamily="49" charset="-122"/>
              </a:rPr>
              <a:t>1.7 大数据产业</a:t>
            </a:r>
          </a:p>
          <a:p>
            <a:pPr eaLnBrk="1" hangingPunct="1">
              <a:spcBef>
                <a:spcPct val="0"/>
              </a:spcBef>
              <a:buFontTx/>
              <a:buNone/>
            </a:pPr>
            <a:r>
              <a:rPr lang="zh-CN" altLang="en-US" sz="2000" b="1">
                <a:solidFill>
                  <a:srgbClr val="000000"/>
                </a:solidFill>
                <a:ea typeface="黑体" pitchFamily="49" charset="-122"/>
              </a:rPr>
              <a:t>1.8 大数据与云计算、物联网的关系</a:t>
            </a:r>
          </a:p>
          <a:p>
            <a:pPr eaLnBrk="1" hangingPunct="1">
              <a:spcBef>
                <a:spcPct val="0"/>
              </a:spcBef>
            </a:pPr>
            <a:endParaRPr lang="zh-CN" altLang="en-US" sz="2000" b="1">
              <a:solidFill>
                <a:srgbClr val="000000"/>
              </a:solidFill>
              <a:ea typeface="黑体" pitchFamily="49" charset="-122"/>
            </a:endParaRPr>
          </a:p>
          <a:p>
            <a:pPr eaLnBrk="1" hangingPunct="1">
              <a:spcBef>
                <a:spcPct val="0"/>
              </a:spcBef>
            </a:pPr>
            <a:endParaRPr lang="zh-CN" altLang="en-US" sz="2000" b="1">
              <a:solidFill>
                <a:srgbClr val="000000"/>
              </a:solidFill>
              <a:ea typeface="黑体" pitchFamily="49" charset="-122"/>
            </a:endParaRPr>
          </a:p>
          <a:p>
            <a:pPr eaLnBrk="1" hangingPunct="1">
              <a:spcBef>
                <a:spcPct val="0"/>
              </a:spcBef>
            </a:pPr>
            <a:endParaRPr lang="zh-CN" altLang="en-US" sz="2000" b="1">
              <a:solidFill>
                <a:srgbClr val="000000"/>
              </a:solidFill>
              <a:ea typeface="黑体" pitchFamily="49" charset="-122"/>
            </a:endParaRPr>
          </a:p>
          <a:p>
            <a:pPr eaLnBrk="1" hangingPunct="1">
              <a:spcBef>
                <a:spcPct val="0"/>
              </a:spcBef>
              <a:buFontTx/>
              <a:buNone/>
            </a:pPr>
            <a:endParaRPr lang="zh-CN" altLang="en-US" sz="2000" b="1"/>
          </a:p>
        </p:txBody>
      </p:sp>
      <p:graphicFrame>
        <p:nvGraphicFramePr>
          <p:cNvPr id="3076" name="Object 5"/>
          <p:cNvGraphicFramePr>
            <a:graphicFrameLocks noChangeAspect="1"/>
          </p:cNvGraphicFramePr>
          <p:nvPr/>
        </p:nvGraphicFramePr>
        <p:xfrm>
          <a:off x="6019800" y="1066800"/>
          <a:ext cx="3124200" cy="5562600"/>
        </p:xfrm>
        <a:graphic>
          <a:graphicData uri="http://schemas.openxmlformats.org/presentationml/2006/ole">
            <mc:AlternateContent xmlns:mc="http://schemas.openxmlformats.org/markup-compatibility/2006">
              <mc:Choice xmlns:v="urn:schemas-microsoft-com:vml" Requires="v">
                <p:oleObj spid="_x0000_s3077" r:id="rId3" imgW="4761905" imgH="6504762" progId="">
                  <p:embed/>
                </p:oleObj>
              </mc:Choice>
              <mc:Fallback>
                <p:oleObj r:id="rId3" imgW="4761905" imgH="650476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6" descr="7984399_114608354192_2"/>
          <p:cNvPicPr>
            <a:picLocks noChangeAspect="1" noChangeArrowheads="1"/>
          </p:cNvPicPr>
          <p:nvPr/>
        </p:nvPicPr>
        <p:blipFill>
          <a:blip r:embed="rId2">
            <a:extLst>
              <a:ext uri="{28A0092B-C50C-407E-A947-70E740481C1C}">
                <a14:useLocalDpi xmlns:a14="http://schemas.microsoft.com/office/drawing/2010/main" val="0"/>
              </a:ext>
            </a:extLst>
          </a:blip>
          <a:srcRect t="11087" b="11087"/>
          <a:stretch>
            <a:fillRect/>
          </a:stretch>
        </p:blipFill>
        <p:spPr bwMode="auto">
          <a:xfrm>
            <a:off x="533400" y="5087938"/>
            <a:ext cx="25146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title"/>
          </p:nvPr>
        </p:nvSpPr>
        <p:spPr/>
        <p:txBody>
          <a:bodyPr/>
          <a:lstStyle/>
          <a:p>
            <a:r>
              <a:rPr lang="zh-CN" altLang="en-US" smtClean="0"/>
              <a:t>典型的大数据应用实例</a:t>
            </a:r>
          </a:p>
        </p:txBody>
      </p:sp>
      <p:pic>
        <p:nvPicPr>
          <p:cNvPr id="21508" name="Picture 5" descr="3c6d55fbb2fb43164c075fd321a4462308f790529822fb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1600200"/>
            <a:ext cx="275113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7" descr="08f790529822720e440225477bcb0a46f31fbe096a63f383"/>
          <p:cNvPicPr>
            <a:picLocks noChangeAspect="1" noChangeArrowheads="1"/>
          </p:cNvPicPr>
          <p:nvPr/>
        </p:nvPicPr>
        <p:blipFill>
          <a:blip r:embed="rId4">
            <a:extLst>
              <a:ext uri="{28A0092B-C50C-407E-A947-70E740481C1C}">
                <a14:useLocalDpi xmlns:a14="http://schemas.microsoft.com/office/drawing/2010/main" val="0"/>
              </a:ext>
            </a:extLst>
          </a:blip>
          <a:srcRect r="16432" b="15459"/>
          <a:stretch>
            <a:fillRect/>
          </a:stretch>
        </p:blipFill>
        <p:spPr bwMode="auto">
          <a:xfrm>
            <a:off x="838200" y="1143000"/>
            <a:ext cx="1700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8"/>
          <p:cNvSpPr txBox="1">
            <a:spLocks noChangeArrowheads="1"/>
          </p:cNvSpPr>
          <p:nvPr/>
        </p:nvSpPr>
        <p:spPr bwMode="auto">
          <a:xfrm>
            <a:off x="914400" y="28956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Kevin Spacey</a:t>
            </a:r>
            <a:endParaRPr lang="zh-CN" altLang="en-US" sz="1800"/>
          </a:p>
        </p:txBody>
      </p:sp>
      <p:pic>
        <p:nvPicPr>
          <p:cNvPr id="21511" name="Picture 10" descr="50da81cb39dbb6fd36b8a29f0924ab18962bd40734fa179b"/>
          <p:cNvPicPr>
            <a:picLocks noChangeAspect="1" noChangeArrowheads="1"/>
          </p:cNvPicPr>
          <p:nvPr/>
        </p:nvPicPr>
        <p:blipFill>
          <a:blip r:embed="rId5">
            <a:extLst>
              <a:ext uri="{28A0092B-C50C-407E-A947-70E740481C1C}">
                <a14:useLocalDpi xmlns:a14="http://schemas.microsoft.com/office/drawing/2010/main" val="0"/>
              </a:ext>
            </a:extLst>
          </a:blip>
          <a:srcRect b="14174"/>
          <a:stretch>
            <a:fillRect/>
          </a:stretch>
        </p:blipFill>
        <p:spPr bwMode="auto">
          <a:xfrm>
            <a:off x="838200" y="3276600"/>
            <a:ext cx="1752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11"/>
          <p:cNvSpPr txBox="1">
            <a:spLocks noChangeArrowheads="1"/>
          </p:cNvSpPr>
          <p:nvPr/>
        </p:nvSpPr>
        <p:spPr bwMode="auto">
          <a:xfrm>
            <a:off x="933450" y="4953000"/>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David Fincher </a:t>
            </a:r>
            <a:endParaRPr lang="zh-CN" altLang="en-US" sz="1800"/>
          </a:p>
        </p:txBody>
      </p:sp>
      <p:sp>
        <p:nvSpPr>
          <p:cNvPr id="21513" name="Text Box 12"/>
          <p:cNvSpPr txBox="1">
            <a:spLocks noChangeArrowheads="1"/>
          </p:cNvSpPr>
          <p:nvPr/>
        </p:nvSpPr>
        <p:spPr bwMode="auto">
          <a:xfrm>
            <a:off x="457200" y="6118225"/>
            <a:ext cx="269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英国同名小说</a:t>
            </a:r>
            <a:r>
              <a:rPr lang="en-US" altLang="zh-CN" sz="1800"/>
              <a:t>《</a:t>
            </a:r>
            <a:r>
              <a:rPr lang="zh-CN" altLang="en-US" sz="1800"/>
              <a:t>纸牌屋</a:t>
            </a:r>
            <a:r>
              <a:rPr lang="en-US" altLang="zh-CN" sz="1800"/>
              <a:t>》</a:t>
            </a:r>
          </a:p>
        </p:txBody>
      </p:sp>
      <p:sp>
        <p:nvSpPr>
          <p:cNvPr id="21514" name="Text Box 17"/>
          <p:cNvSpPr txBox="1">
            <a:spLocks noChangeArrowheads="1"/>
          </p:cNvSpPr>
          <p:nvPr/>
        </p:nvSpPr>
        <p:spPr bwMode="auto">
          <a:xfrm>
            <a:off x="6019800" y="5661025"/>
            <a:ext cx="292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风靡全球的美剧</a:t>
            </a:r>
            <a:r>
              <a:rPr lang="en-US" altLang="zh-CN" sz="1800"/>
              <a:t>《</a:t>
            </a:r>
            <a:r>
              <a:rPr lang="zh-CN" altLang="en-US" sz="1800"/>
              <a:t>纸牌屋</a:t>
            </a:r>
            <a:r>
              <a:rPr lang="en-US" altLang="zh-CN" sz="1800"/>
              <a:t>》</a:t>
            </a:r>
          </a:p>
        </p:txBody>
      </p:sp>
      <p:pic>
        <p:nvPicPr>
          <p:cNvPr id="21515" name="Picture 21" descr="12232S3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7432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Text Box 22"/>
          <p:cNvSpPr txBox="1">
            <a:spLocks noChangeArrowheads="1"/>
          </p:cNvSpPr>
          <p:nvPr/>
        </p:nvSpPr>
        <p:spPr bwMode="auto">
          <a:xfrm>
            <a:off x="3702050" y="43576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大数据分析</a:t>
            </a:r>
          </a:p>
        </p:txBody>
      </p:sp>
      <p:sp>
        <p:nvSpPr>
          <p:cNvPr id="21517" name="AutoShape 23"/>
          <p:cNvSpPr>
            <a:spLocks noChangeArrowheads="1"/>
          </p:cNvSpPr>
          <p:nvPr/>
        </p:nvSpPr>
        <p:spPr bwMode="auto">
          <a:xfrm>
            <a:off x="5562600" y="3352800"/>
            <a:ext cx="304800" cy="457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1518" name="Line 24"/>
          <p:cNvSpPr>
            <a:spLocks noChangeShapeType="1"/>
          </p:cNvSpPr>
          <p:nvPr/>
        </p:nvSpPr>
        <p:spPr bwMode="auto">
          <a:xfrm>
            <a:off x="2590800" y="20574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9" name="Line 25"/>
          <p:cNvSpPr>
            <a:spLocks noChangeShapeType="1"/>
          </p:cNvSpPr>
          <p:nvPr/>
        </p:nvSpPr>
        <p:spPr bwMode="auto">
          <a:xfrm>
            <a:off x="2667000" y="3733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0" name="Line 26"/>
          <p:cNvSpPr>
            <a:spLocks noChangeShapeType="1"/>
          </p:cNvSpPr>
          <p:nvPr/>
        </p:nvSpPr>
        <p:spPr bwMode="auto">
          <a:xfrm flipV="1">
            <a:off x="2667000" y="4267200"/>
            <a:ext cx="5334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smtClean="0"/>
              <a:t>典型的大数据应用实例</a:t>
            </a:r>
          </a:p>
        </p:txBody>
      </p:sp>
      <p:pic>
        <p:nvPicPr>
          <p:cNvPr id="2253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4648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73538"/>
            <a:ext cx="473075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3"/>
          <p:cNvSpPr>
            <a:spLocks noGrp="1" noChangeArrowheads="1"/>
          </p:cNvSpPr>
          <p:nvPr>
            <p:ph type="body" idx="1"/>
          </p:nvPr>
        </p:nvSpPr>
        <p:spPr>
          <a:xfrm>
            <a:off x="5181600" y="1447800"/>
            <a:ext cx="3733800" cy="1858963"/>
          </a:xfrm>
          <a:ln>
            <a:solidFill>
              <a:srgbClr val="0070C0"/>
            </a:solidFill>
            <a:prstDash val="dash"/>
            <a:miter lim="800000"/>
            <a:headEnd/>
            <a:tailEnd/>
          </a:ln>
        </p:spPr>
        <p:txBody>
          <a:bodyPr/>
          <a:lstStyle/>
          <a:p>
            <a:pPr>
              <a:buClr>
                <a:srgbClr val="FF3300"/>
              </a:buClr>
              <a:buFontTx/>
              <a:buNone/>
            </a:pPr>
            <a:r>
              <a:rPr lang="en-US" altLang="zh-CN" sz="2000" smtClean="0"/>
              <a:t>	</a:t>
            </a:r>
            <a:r>
              <a:rPr lang="zh-CN" altLang="en-US" sz="2000" smtClean="0"/>
              <a:t>从谷歌流感趋势看大数据的应用价值</a:t>
            </a:r>
          </a:p>
          <a:p>
            <a:pPr>
              <a:buFontTx/>
              <a:buNone/>
            </a:pPr>
            <a:r>
              <a:rPr lang="zh-CN" altLang="en-US" sz="2000" smtClean="0"/>
              <a:t>	</a:t>
            </a:r>
            <a:r>
              <a:rPr lang="zh-CN" altLang="en-US" sz="1800" smtClean="0"/>
              <a:t> “谷歌流感趋势”，通过跟踪搜索词相关数据来判断全美地区的流感情况</a:t>
            </a:r>
            <a:endParaRPr lang="zh-CN" alt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ln/>
        </p:spPr>
        <p:txBody>
          <a:bodyPr/>
          <a:lstStyle/>
          <a:p>
            <a:r>
              <a:rPr lang="zh-CN" altLang="en-US" smtClean="0"/>
              <a:t>1.5大数据关键技术</a:t>
            </a:r>
          </a:p>
        </p:txBody>
      </p:sp>
      <p:sp>
        <p:nvSpPr>
          <p:cNvPr id="23555" name="Rectangle 5"/>
          <p:cNvSpPr>
            <a:spLocks noChangeArrowheads="1"/>
          </p:cNvSpPr>
          <p:nvPr/>
        </p:nvSpPr>
        <p:spPr bwMode="auto">
          <a:xfrm>
            <a:off x="2819400" y="1339850"/>
            <a:ext cx="3975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a:latin typeface="Times New Roman" pitchFamily="18" charset="0"/>
                <a:cs typeface="Times New Roman" pitchFamily="18" charset="0"/>
              </a:rPr>
              <a:t>表</a:t>
            </a:r>
            <a:r>
              <a:rPr lang="en-US" altLang="zh-CN" sz="1800">
                <a:latin typeface="Times New Roman" pitchFamily="18" charset="0"/>
                <a:cs typeface="Times New Roman" pitchFamily="18" charset="0"/>
              </a:rPr>
              <a:t>1-5 </a:t>
            </a:r>
            <a:r>
              <a:rPr lang="zh-CN" altLang="en-US" sz="1800">
                <a:latin typeface="Times New Roman" pitchFamily="18" charset="0"/>
                <a:cs typeface="Times New Roman" pitchFamily="18" charset="0"/>
              </a:rPr>
              <a:t>大数据技术的不同层面及其功能</a:t>
            </a:r>
            <a:endParaRPr lang="zh-CN" altLang="en-US" sz="1800"/>
          </a:p>
          <a:p>
            <a:pPr>
              <a:spcBef>
                <a:spcPct val="0"/>
              </a:spcBef>
              <a:buFontTx/>
              <a:buNone/>
            </a:pPr>
            <a:endParaRPr lang="zh-CN" altLang="en-US" sz="1800"/>
          </a:p>
        </p:txBody>
      </p:sp>
      <p:graphicFrame>
        <p:nvGraphicFramePr>
          <p:cNvPr id="17479" name="Group 71"/>
          <p:cNvGraphicFramePr>
            <a:graphicFrameLocks noGrp="1"/>
          </p:cNvGraphicFramePr>
          <p:nvPr/>
        </p:nvGraphicFramePr>
        <p:xfrm>
          <a:off x="533400" y="1752600"/>
          <a:ext cx="8305800" cy="4572000"/>
        </p:xfrm>
        <a:graphic>
          <a:graphicData uri="http://schemas.openxmlformats.org/drawingml/2006/table">
            <a:tbl>
              <a:tblPr/>
              <a:tblGrid>
                <a:gridCol w="1905000"/>
                <a:gridCol w="6400800"/>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技术层面</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数据采集</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利用</a:t>
                      </a: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ETL</a:t>
                      </a: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数据存储和管理</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利用分布式文件系统、数据仓库、关系数据库、</a:t>
                      </a: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NoSQL</a:t>
                      </a: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数据库、云数据库等，实现对结构化、半结构化和非结构化海量数据的存储和管理</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数据处理与分析</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数据隐私和安全</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p:nvPr>
        </p:nvSpPr>
        <p:spPr>
          <a:ln/>
        </p:spPr>
        <p:txBody>
          <a:bodyPr/>
          <a:lstStyle/>
          <a:p>
            <a:r>
              <a:rPr lang="zh-CN" altLang="en-US" smtClean="0"/>
              <a:t>1.5大数据关键技术</a:t>
            </a:r>
          </a:p>
        </p:txBody>
      </p:sp>
      <p:sp>
        <p:nvSpPr>
          <p:cNvPr id="3" name="矩形 2"/>
          <p:cNvSpPr/>
          <p:nvPr/>
        </p:nvSpPr>
        <p:spPr>
          <a:xfrm>
            <a:off x="4800600" y="3276600"/>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p>
        </p:txBody>
      </p:sp>
      <p:sp>
        <p:nvSpPr>
          <p:cNvPr id="4" name="矩形 3"/>
          <p:cNvSpPr/>
          <p:nvPr/>
        </p:nvSpPr>
        <p:spPr>
          <a:xfrm>
            <a:off x="1219200" y="3200400"/>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p>
        </p:txBody>
      </p:sp>
      <p:cxnSp>
        <p:nvCxnSpPr>
          <p:cNvPr id="5" name="直接连接符 4"/>
          <p:cNvCxnSpPr/>
          <p:nvPr/>
        </p:nvCxnSpPr>
        <p:spPr>
          <a:xfrm>
            <a:off x="1981200" y="2438400"/>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4582" name="TextBox 8"/>
          <p:cNvSpPr txBox="1">
            <a:spLocks noChangeArrowheads="1"/>
          </p:cNvSpPr>
          <p:nvPr/>
        </p:nvSpPr>
        <p:spPr bwMode="auto">
          <a:xfrm>
            <a:off x="1676400" y="4762500"/>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latin typeface="微软雅黑" pitchFamily="34" charset="-122"/>
                <a:ea typeface="微软雅黑" pitchFamily="34" charset="-122"/>
              </a:rPr>
              <a:t>分布式存储</a:t>
            </a:r>
          </a:p>
        </p:txBody>
      </p:sp>
      <p:pic>
        <p:nvPicPr>
          <p:cNvPr id="24583" name="Picture 20"/>
          <p:cNvPicPr>
            <a:picLocks noChangeAspect="1" noChangeArrowheads="1"/>
          </p:cNvPicPr>
          <p:nvPr/>
        </p:nvPicPr>
        <p:blipFill>
          <a:blip r:embed="rId2">
            <a:extLst>
              <a:ext uri="{28A0092B-C50C-407E-A947-70E740481C1C}">
                <a14:useLocalDpi xmlns:a14="http://schemas.microsoft.com/office/drawing/2010/main" val="0"/>
              </a:ext>
            </a:extLst>
          </a:blip>
          <a:srcRect l="14400" t="8000" r="23199" b="14000"/>
          <a:stretch>
            <a:fillRect/>
          </a:stretch>
        </p:blipFill>
        <p:spPr bwMode="auto">
          <a:xfrm>
            <a:off x="1447800" y="30099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57500"/>
            <a:ext cx="3048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Box 14"/>
          <p:cNvSpPr txBox="1">
            <a:spLocks noChangeArrowheads="1"/>
          </p:cNvSpPr>
          <p:nvPr/>
        </p:nvSpPr>
        <p:spPr bwMode="auto">
          <a:xfrm>
            <a:off x="5867400" y="47244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latin typeface="微软雅黑" pitchFamily="34" charset="-122"/>
                <a:ea typeface="微软雅黑" pitchFamily="34" charset="-122"/>
              </a:rPr>
              <a:t>分布式处理</a:t>
            </a:r>
          </a:p>
        </p:txBody>
      </p:sp>
      <p:sp>
        <p:nvSpPr>
          <p:cNvPr id="24586" name="TextBox 15"/>
          <p:cNvSpPr txBox="1">
            <a:spLocks noChangeArrowheads="1"/>
          </p:cNvSpPr>
          <p:nvPr/>
        </p:nvSpPr>
        <p:spPr bwMode="auto">
          <a:xfrm>
            <a:off x="1143000" y="5334000"/>
            <a:ext cx="463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GFS\HDFS</a:t>
            </a:r>
          </a:p>
          <a:p>
            <a:pPr eaLnBrk="1" hangingPunct="1">
              <a:spcBef>
                <a:spcPct val="0"/>
              </a:spcBef>
              <a:buFontTx/>
              <a:buNone/>
            </a:pPr>
            <a:r>
              <a:rPr lang="en-US" altLang="zh-CN" sz="1800"/>
              <a:t>BigTable\HBase</a:t>
            </a:r>
          </a:p>
          <a:p>
            <a:pPr eaLnBrk="1" hangingPunct="1">
              <a:spcBef>
                <a:spcPct val="0"/>
              </a:spcBef>
              <a:buFontTx/>
              <a:buNone/>
            </a:pPr>
            <a:r>
              <a:rPr lang="en-US" altLang="zh-CN" sz="1800"/>
              <a:t>NoSQL</a:t>
            </a:r>
            <a:r>
              <a:rPr lang="zh-CN" altLang="en-US" sz="1800"/>
              <a:t>（键值、列族、图形、文档数据库）</a:t>
            </a:r>
            <a:endParaRPr lang="en-US" altLang="zh-CN" sz="1800"/>
          </a:p>
          <a:p>
            <a:pPr eaLnBrk="1" hangingPunct="1">
              <a:spcBef>
                <a:spcPct val="0"/>
              </a:spcBef>
              <a:buFontTx/>
              <a:buNone/>
            </a:pPr>
            <a:r>
              <a:rPr lang="en-US" altLang="zh-CN" sz="1800"/>
              <a:t>NewSQL</a:t>
            </a:r>
            <a:r>
              <a:rPr lang="zh-CN" altLang="en-US" sz="1800"/>
              <a:t>（如：</a:t>
            </a:r>
            <a:r>
              <a:rPr lang="en-US" altLang="zh-CN" sz="1800"/>
              <a:t>SQL Azure</a:t>
            </a:r>
            <a:r>
              <a:rPr lang="zh-CN" altLang="en-US" sz="1800"/>
              <a:t>）</a:t>
            </a:r>
            <a:endParaRPr lang="en-US" altLang="zh-CN" sz="1800"/>
          </a:p>
        </p:txBody>
      </p:sp>
      <p:sp>
        <p:nvSpPr>
          <p:cNvPr id="24587" name="TextBox 16"/>
          <p:cNvSpPr txBox="1">
            <a:spLocks noChangeArrowheads="1"/>
          </p:cNvSpPr>
          <p:nvPr/>
        </p:nvSpPr>
        <p:spPr bwMode="auto">
          <a:xfrm>
            <a:off x="5810250" y="5257800"/>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MapReduce</a:t>
            </a:r>
            <a:endParaRPr lang="zh-CN" altLang="en-US" sz="1800"/>
          </a:p>
        </p:txBody>
      </p:sp>
      <p:pic>
        <p:nvPicPr>
          <p:cNvPr id="24588" name="Picture 24"/>
          <p:cNvPicPr>
            <a:picLocks noChangeAspect="1" noChangeArrowheads="1"/>
          </p:cNvPicPr>
          <p:nvPr/>
        </p:nvPicPr>
        <p:blipFill>
          <a:blip r:embed="rId4">
            <a:extLst>
              <a:ext uri="{28A0092B-C50C-407E-A947-70E740481C1C}">
                <a14:useLocalDpi xmlns:a14="http://schemas.microsoft.com/office/drawing/2010/main" val="0"/>
              </a:ext>
            </a:extLst>
          </a:blip>
          <a:srcRect l="14844" t="7292" r="16406" b="10417"/>
          <a:stretch>
            <a:fillRect/>
          </a:stretch>
        </p:blipFill>
        <p:spPr bwMode="auto">
          <a:xfrm>
            <a:off x="3200400" y="1219200"/>
            <a:ext cx="21336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9"/>
          <p:cNvSpPr txBox="1">
            <a:spLocks noChangeArrowheads="1"/>
          </p:cNvSpPr>
          <p:nvPr/>
        </p:nvSpPr>
        <p:spPr bwMode="auto">
          <a:xfrm>
            <a:off x="3886200" y="19812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latin typeface="微软雅黑" pitchFamily="34" charset="-122"/>
                <a:ea typeface="微软雅黑" pitchFamily="34" charset="-122"/>
              </a:rPr>
              <a:t>大数据</a:t>
            </a:r>
          </a:p>
        </p:txBody>
      </p:sp>
      <p:sp>
        <p:nvSpPr>
          <p:cNvPr id="14" name="下箭头 13"/>
          <p:cNvSpPr/>
          <p:nvPr/>
        </p:nvSpPr>
        <p:spPr>
          <a:xfrm>
            <a:off x="16002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p>
        </p:txBody>
      </p:sp>
      <p:sp>
        <p:nvSpPr>
          <p:cNvPr id="15" name="下箭头 14"/>
          <p:cNvSpPr/>
          <p:nvPr/>
        </p:nvSpPr>
        <p:spPr>
          <a:xfrm>
            <a:off x="55626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p>
        </p:txBody>
      </p:sp>
      <p:sp>
        <p:nvSpPr>
          <p:cNvPr id="24592" name="TextBox 15"/>
          <p:cNvSpPr txBox="1">
            <a:spLocks noChangeArrowheads="1"/>
          </p:cNvSpPr>
          <p:nvPr/>
        </p:nvSpPr>
        <p:spPr bwMode="auto">
          <a:xfrm>
            <a:off x="685800" y="12192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两大核心技术</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ln/>
        </p:spPr>
        <p:txBody>
          <a:bodyPr/>
          <a:lstStyle/>
          <a:p>
            <a:r>
              <a:rPr lang="zh-CN" altLang="en-US" smtClean="0"/>
              <a:t>1.6大数据计算模式</a:t>
            </a:r>
          </a:p>
        </p:txBody>
      </p:sp>
      <p:graphicFrame>
        <p:nvGraphicFramePr>
          <p:cNvPr id="18436" name="Group 4"/>
          <p:cNvGraphicFramePr>
            <a:graphicFrameLocks noGrp="1"/>
          </p:cNvGraphicFramePr>
          <p:nvPr/>
        </p:nvGraphicFramePr>
        <p:xfrm>
          <a:off x="1066800" y="2133600"/>
          <a:ext cx="7312025" cy="3765550"/>
        </p:xfrm>
        <a:graphic>
          <a:graphicData uri="http://schemas.openxmlformats.org/drawingml/2006/table">
            <a:tbl>
              <a:tblPr/>
              <a:tblGrid>
                <a:gridCol w="2000250"/>
                <a:gridCol w="2265363"/>
                <a:gridCol w="3046412"/>
              </a:tblGrid>
              <a:tr h="38091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大数据计算模式</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解决问题</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代表产品</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64005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批处理计算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针对大规模数据的批量处理</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MapReduce、Spark等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18876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流计算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针对流数据的实时计算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Storm、S4、Flume、Streams、Puma、DStream、Super Mario、银河流数据处理平台等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9157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图计算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针对大规模图结构数据的处理</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Pregel、GraphX、Giraph、PowerGraph、Hama、GoldenOrb等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64005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查询分析计算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大规模数据的存储管理和查询分析</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Dremel、Hive、Cassandra、Impala等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25629" name="Text Box 58"/>
          <p:cNvSpPr txBox="1">
            <a:spLocks noChangeArrowheads="1"/>
          </p:cNvSpPr>
          <p:nvPr/>
        </p:nvSpPr>
        <p:spPr bwMode="auto">
          <a:xfrm>
            <a:off x="2752725" y="1668463"/>
            <a:ext cx="3952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表1-3 大数据计算模式及其代表产品</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ln/>
        </p:spPr>
        <p:txBody>
          <a:bodyPr/>
          <a:lstStyle/>
          <a:p>
            <a:r>
              <a:rPr lang="zh-CN" altLang="en-US" smtClean="0"/>
              <a:t>1.7大数据产业</a:t>
            </a:r>
          </a:p>
        </p:txBody>
      </p:sp>
      <p:sp>
        <p:nvSpPr>
          <p:cNvPr id="26627" name="Rectangle 3"/>
          <p:cNvSpPr>
            <a:spLocks noGrp="1" noChangeArrowheads="1"/>
          </p:cNvSpPr>
          <p:nvPr>
            <p:ph type="body" idx="4294967295"/>
          </p:nvPr>
        </p:nvSpPr>
        <p:spPr>
          <a:xfrm>
            <a:off x="457200" y="1143000"/>
            <a:ext cx="8229600" cy="838200"/>
          </a:xfrm>
        </p:spPr>
        <p:txBody>
          <a:bodyPr/>
          <a:lstStyle/>
          <a:p>
            <a:r>
              <a:rPr lang="zh-CN" altLang="en-US" sz="2000" smtClean="0"/>
              <a:t>大数据产业是指一切与支撑大数据组织管理和价值发现相关的企业经济活动的集合</a:t>
            </a:r>
          </a:p>
        </p:txBody>
      </p:sp>
      <p:graphicFrame>
        <p:nvGraphicFramePr>
          <p:cNvPr id="19551" name="Group 95"/>
          <p:cNvGraphicFramePr>
            <a:graphicFrameLocks noGrp="1"/>
          </p:cNvGraphicFramePr>
          <p:nvPr/>
        </p:nvGraphicFramePr>
        <p:xfrm>
          <a:off x="457200" y="2176463"/>
          <a:ext cx="8305800" cy="3932237"/>
        </p:xfrm>
        <a:graphic>
          <a:graphicData uri="http://schemas.openxmlformats.org/drawingml/2006/table">
            <a:tbl>
              <a:tblPr/>
              <a:tblGrid>
                <a:gridCol w="1555750"/>
                <a:gridCol w="6750050"/>
              </a:tblGrid>
              <a:tr h="27434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产业链环节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包含内容</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IT</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基础设施层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包括提供硬件、软件、网络等基础设施以及提供咨询、规划和系统集成服务的企业，比如，提供数据中心解决方案的</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IBM</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、惠普和戴尔等，提供存储解决方案的</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EMC</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，提供虚拟化管理软件的微软、思杰、</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SUN</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Redhat</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26">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数据源层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数据管理层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包括数据抽取、转换、存储和管理等服务的各类企业或产品，比如分布式文件系统（如</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Hadoop</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HDFS</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和谷歌的</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GFS</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ETL</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工具（</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Informatica</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Datastage</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Kettle</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等）、数据库和数据仓库（</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Oracle</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MySQL</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SQL Server</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HBase</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GreenPlum</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数据分析层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包括提供分布式计算、数据挖掘、统计分析等服务的各类企业或产品，比如，分布式计算框架</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MapReduce</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、统计分析软件</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SPSS</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和</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SAS</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、数据挖掘工具</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Weka</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、数据可视化工具</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Tableau</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BI</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工具（</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MicroStrategy</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Cognos</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BO</a:t>
                      </a: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）等等</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数据平台层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包括提供数据分享平台、数据分析平台、数据租售平台等服务的企业或产品，比如阿里巴巴、谷歌、中国电信、百度等</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数据应用层</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提供智能交通、智慧医疗、智能物流、智能电网等行业应用的企业、机构或政府部门，比如交通主管部门、各大医疗机构、菜鸟网络、国家电网等</a:t>
                      </a:r>
                      <a:endParaRPr kumimoji="0" lang="zh-CN" altLang="en-US" sz="12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ln/>
        </p:spPr>
        <p:txBody>
          <a:bodyPr/>
          <a:lstStyle/>
          <a:p>
            <a:r>
              <a:rPr lang="zh-CN" altLang="en-US" smtClean="0"/>
              <a:t>1.8大数据与云计算、物联网的关系</a:t>
            </a:r>
          </a:p>
        </p:txBody>
      </p:sp>
      <p:sp>
        <p:nvSpPr>
          <p:cNvPr id="27651" name="Rectangle 3"/>
          <p:cNvSpPr>
            <a:spLocks noGrp="1" noChangeArrowheads="1"/>
          </p:cNvSpPr>
          <p:nvPr>
            <p:ph type="body" idx="4294967295"/>
          </p:nvPr>
        </p:nvSpPr>
        <p:spPr/>
        <p:txBody>
          <a:bodyPr/>
          <a:lstStyle/>
          <a:p>
            <a:r>
              <a:rPr lang="zh-CN" altLang="en-US" sz="2000" smtClean="0"/>
              <a:t>云计算、大数据和物联网代表了</a:t>
            </a:r>
            <a:r>
              <a:rPr lang="en-US" altLang="zh-CN" sz="2000" smtClean="0"/>
              <a:t>IT</a:t>
            </a:r>
            <a:r>
              <a:rPr lang="zh-CN" altLang="en-US" sz="2000" smtClean="0"/>
              <a:t>领域最新的技术发展趋势，三者相辅相成，既有联系又有区别</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ln/>
        </p:spPr>
        <p:txBody>
          <a:bodyPr/>
          <a:lstStyle/>
          <a:p>
            <a:r>
              <a:rPr lang="zh-CN" altLang="en-US" smtClean="0"/>
              <a:t>1.8.1云计算</a:t>
            </a:r>
          </a:p>
        </p:txBody>
      </p:sp>
      <p:sp>
        <p:nvSpPr>
          <p:cNvPr id="28675" name="Rectangle 3"/>
          <p:cNvSpPr>
            <a:spLocks noGrp="1" noChangeArrowheads="1"/>
          </p:cNvSpPr>
          <p:nvPr>
            <p:ph type="body" idx="4294967295"/>
          </p:nvPr>
        </p:nvSpPr>
        <p:spPr>
          <a:xfrm>
            <a:off x="228600" y="1676400"/>
            <a:ext cx="8686800" cy="1066800"/>
          </a:xfrm>
        </p:spPr>
        <p:txBody>
          <a:bodyPr/>
          <a:lstStyle/>
          <a:p>
            <a:pPr>
              <a:lnSpc>
                <a:spcPct val="80000"/>
              </a:lnSpc>
            </a:pPr>
            <a:r>
              <a:rPr lang="zh-CN" altLang="en-US" sz="2000" smtClean="0"/>
              <a:t>云计算实现了通过网络提供可伸缩的、廉价的分布式计算能力，用户只需要在具备网络接入条件的地方，就可以随时随地获得所需的各种IT资源</a:t>
            </a:r>
          </a:p>
        </p:txBody>
      </p:sp>
      <p:sp>
        <p:nvSpPr>
          <p:cNvPr id="28676" name="Text Box 6"/>
          <p:cNvSpPr txBox="1">
            <a:spLocks noChangeArrowheads="1"/>
          </p:cNvSpPr>
          <p:nvPr/>
        </p:nvSpPr>
        <p:spPr bwMode="auto">
          <a:xfrm>
            <a:off x="3101975" y="6110288"/>
            <a:ext cx="375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a:t>
            </a:r>
            <a:r>
              <a:rPr lang="en-US" altLang="zh-CN" sz="1800"/>
              <a:t>1-7 </a:t>
            </a:r>
            <a:r>
              <a:rPr lang="zh-CN" altLang="en-US" sz="1800"/>
              <a:t>云计算的服务模式和类型 </a:t>
            </a:r>
          </a:p>
        </p:txBody>
      </p:sp>
      <p:sp>
        <p:nvSpPr>
          <p:cNvPr id="28677" name="Rectangle 7"/>
          <p:cNvSpPr>
            <a:spLocks noChangeArrowheads="1"/>
          </p:cNvSpPr>
          <p:nvPr/>
        </p:nvSpPr>
        <p:spPr bwMode="auto">
          <a:xfrm>
            <a:off x="304800" y="1219200"/>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1. </a:t>
            </a:r>
            <a:r>
              <a:rPr lang="zh-CN" altLang="en-US" sz="1800" b="1"/>
              <a:t>云计算概念</a:t>
            </a:r>
          </a:p>
        </p:txBody>
      </p:sp>
      <p:pic>
        <p:nvPicPr>
          <p:cNvPr id="2867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62200"/>
            <a:ext cx="54864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p:nvPr>
        </p:nvSpPr>
        <p:spPr>
          <a:ln/>
        </p:spPr>
        <p:txBody>
          <a:bodyPr/>
          <a:lstStyle/>
          <a:p>
            <a:r>
              <a:rPr lang="zh-CN" altLang="en-US" smtClean="0"/>
              <a:t>1.8.1云计算</a:t>
            </a:r>
          </a:p>
        </p:txBody>
      </p:sp>
      <p:sp>
        <p:nvSpPr>
          <p:cNvPr id="29699" name="Rectangle 4"/>
          <p:cNvSpPr>
            <a:spLocks noChangeArrowheads="1"/>
          </p:cNvSpPr>
          <p:nvPr/>
        </p:nvSpPr>
        <p:spPr bwMode="auto">
          <a:xfrm>
            <a:off x="1219200" y="5486400"/>
            <a:ext cx="25908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Infrastructure as a Service</a:t>
            </a:r>
          </a:p>
        </p:txBody>
      </p:sp>
      <p:sp>
        <p:nvSpPr>
          <p:cNvPr id="29700" name="Rectangle 5"/>
          <p:cNvSpPr>
            <a:spLocks noChangeArrowheads="1"/>
          </p:cNvSpPr>
          <p:nvPr/>
        </p:nvSpPr>
        <p:spPr bwMode="auto">
          <a:xfrm>
            <a:off x="1219200" y="4876800"/>
            <a:ext cx="2590800" cy="38100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Platform as a Service</a:t>
            </a:r>
          </a:p>
        </p:txBody>
      </p:sp>
      <p:sp>
        <p:nvSpPr>
          <p:cNvPr id="29701" name="Rectangle 6"/>
          <p:cNvSpPr>
            <a:spLocks noChangeArrowheads="1"/>
          </p:cNvSpPr>
          <p:nvPr/>
        </p:nvSpPr>
        <p:spPr bwMode="auto">
          <a:xfrm>
            <a:off x="1219200" y="4267200"/>
            <a:ext cx="25908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Software as a Service</a:t>
            </a:r>
          </a:p>
        </p:txBody>
      </p:sp>
      <p:sp>
        <p:nvSpPr>
          <p:cNvPr id="29702" name="Text Box 7"/>
          <p:cNvSpPr txBox="1">
            <a:spLocks noChangeArrowheads="1"/>
          </p:cNvSpPr>
          <p:nvPr/>
        </p:nvSpPr>
        <p:spPr bwMode="auto">
          <a:xfrm>
            <a:off x="471488" y="43148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50000"/>
              </a:spcBef>
              <a:buFontTx/>
              <a:buNone/>
            </a:pPr>
            <a:r>
              <a:rPr lang="en-US" altLang="zh-CN" sz="1400" b="1">
                <a:solidFill>
                  <a:srgbClr val="CC0000"/>
                </a:solidFill>
              </a:rPr>
              <a:t>SaaS</a:t>
            </a:r>
          </a:p>
        </p:txBody>
      </p:sp>
      <p:sp>
        <p:nvSpPr>
          <p:cNvPr id="29703" name="Text Box 8"/>
          <p:cNvSpPr txBox="1">
            <a:spLocks noChangeArrowheads="1"/>
          </p:cNvSpPr>
          <p:nvPr/>
        </p:nvSpPr>
        <p:spPr bwMode="auto">
          <a:xfrm>
            <a:off x="457200" y="49530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50000"/>
              </a:spcBef>
              <a:buFontTx/>
              <a:buNone/>
            </a:pPr>
            <a:r>
              <a:rPr lang="en-US" altLang="zh-CN" sz="1400" b="1">
                <a:solidFill>
                  <a:srgbClr val="CC0000"/>
                </a:solidFill>
              </a:rPr>
              <a:t>PaaS</a:t>
            </a:r>
          </a:p>
        </p:txBody>
      </p:sp>
      <p:sp>
        <p:nvSpPr>
          <p:cNvPr id="29704" name="Text Box 9"/>
          <p:cNvSpPr txBox="1">
            <a:spLocks noChangeArrowheads="1"/>
          </p:cNvSpPr>
          <p:nvPr/>
        </p:nvSpPr>
        <p:spPr bwMode="auto">
          <a:xfrm>
            <a:off x="457200" y="5562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50000"/>
              </a:spcBef>
              <a:buFontTx/>
              <a:buNone/>
            </a:pPr>
            <a:r>
              <a:rPr lang="en-US" altLang="zh-CN" sz="1400" b="1">
                <a:solidFill>
                  <a:srgbClr val="CC0000"/>
                </a:solidFill>
              </a:rPr>
              <a:t>IaaS</a:t>
            </a:r>
          </a:p>
        </p:txBody>
      </p:sp>
      <p:sp>
        <p:nvSpPr>
          <p:cNvPr id="29705" name="Text Box 11"/>
          <p:cNvSpPr txBox="1">
            <a:spLocks noChangeArrowheads="1"/>
          </p:cNvSpPr>
          <p:nvPr/>
        </p:nvSpPr>
        <p:spPr bwMode="auto">
          <a:xfrm>
            <a:off x="4038600" y="4343400"/>
            <a:ext cx="3990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Google Apps, Microsoft “Software+Services”</a:t>
            </a:r>
          </a:p>
        </p:txBody>
      </p:sp>
      <p:sp>
        <p:nvSpPr>
          <p:cNvPr id="29706" name="Text Box 12"/>
          <p:cNvSpPr txBox="1">
            <a:spLocks noChangeArrowheads="1"/>
          </p:cNvSpPr>
          <p:nvPr/>
        </p:nvSpPr>
        <p:spPr bwMode="auto">
          <a:xfrm>
            <a:off x="4087813" y="4953000"/>
            <a:ext cx="4141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IBM IT factory, Google App Engine,  Force.com</a:t>
            </a:r>
          </a:p>
        </p:txBody>
      </p:sp>
      <p:sp>
        <p:nvSpPr>
          <p:cNvPr id="29707" name="Text Box 13"/>
          <p:cNvSpPr txBox="1">
            <a:spLocks noChangeArrowheads="1"/>
          </p:cNvSpPr>
          <p:nvPr/>
        </p:nvSpPr>
        <p:spPr bwMode="auto">
          <a:xfrm>
            <a:off x="4094163" y="5562600"/>
            <a:ext cx="3525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400" b="1"/>
              <a:t>Amazon EC2, IBM Blue Cloud, Sun Grid</a:t>
            </a:r>
          </a:p>
        </p:txBody>
      </p:sp>
      <p:sp>
        <p:nvSpPr>
          <p:cNvPr id="29708" name="Rectangle 15"/>
          <p:cNvSpPr>
            <a:spLocks noChangeArrowheads="1"/>
          </p:cNvSpPr>
          <p:nvPr/>
        </p:nvSpPr>
        <p:spPr bwMode="auto">
          <a:xfrm>
            <a:off x="5029200" y="3581400"/>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Server</a:t>
            </a:r>
          </a:p>
        </p:txBody>
      </p:sp>
      <p:sp>
        <p:nvSpPr>
          <p:cNvPr id="29709" name="Rectangle 16"/>
          <p:cNvSpPr>
            <a:spLocks noChangeArrowheads="1"/>
          </p:cNvSpPr>
          <p:nvPr/>
        </p:nvSpPr>
        <p:spPr bwMode="auto">
          <a:xfrm>
            <a:off x="6019800" y="3581400"/>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Storage</a:t>
            </a:r>
          </a:p>
        </p:txBody>
      </p:sp>
      <p:sp>
        <p:nvSpPr>
          <p:cNvPr id="29710" name="Rectangle 17"/>
          <p:cNvSpPr>
            <a:spLocks noChangeArrowheads="1"/>
          </p:cNvSpPr>
          <p:nvPr/>
        </p:nvSpPr>
        <p:spPr bwMode="auto">
          <a:xfrm>
            <a:off x="7010400" y="3581400"/>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Server</a:t>
            </a:r>
          </a:p>
        </p:txBody>
      </p:sp>
      <p:sp>
        <p:nvSpPr>
          <p:cNvPr id="29711" name="Rectangle 18"/>
          <p:cNvSpPr>
            <a:spLocks noChangeArrowheads="1"/>
          </p:cNvSpPr>
          <p:nvPr/>
        </p:nvSpPr>
        <p:spPr bwMode="auto">
          <a:xfrm>
            <a:off x="8001000" y="3581400"/>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Storage</a:t>
            </a:r>
          </a:p>
        </p:txBody>
      </p:sp>
      <p:sp>
        <p:nvSpPr>
          <p:cNvPr id="29712" name="Rectangle 19"/>
          <p:cNvSpPr>
            <a:spLocks noChangeArrowheads="1"/>
          </p:cNvSpPr>
          <p:nvPr/>
        </p:nvSpPr>
        <p:spPr bwMode="auto">
          <a:xfrm>
            <a:off x="5029200" y="3124200"/>
            <a:ext cx="38100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Visualization</a:t>
            </a:r>
          </a:p>
        </p:txBody>
      </p:sp>
      <p:sp>
        <p:nvSpPr>
          <p:cNvPr id="29713" name="Rectangle 20"/>
          <p:cNvSpPr>
            <a:spLocks noChangeArrowheads="1"/>
          </p:cNvSpPr>
          <p:nvPr/>
        </p:nvSpPr>
        <p:spPr bwMode="auto">
          <a:xfrm>
            <a:off x="5029200" y="2667000"/>
            <a:ext cx="3810000" cy="3810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Infrastructure</a:t>
            </a:r>
          </a:p>
        </p:txBody>
      </p:sp>
      <p:sp>
        <p:nvSpPr>
          <p:cNvPr id="29714" name="Rectangle 21"/>
          <p:cNvSpPr>
            <a:spLocks noChangeArrowheads="1"/>
          </p:cNvSpPr>
          <p:nvPr/>
        </p:nvSpPr>
        <p:spPr bwMode="auto">
          <a:xfrm>
            <a:off x="5029200" y="2209800"/>
            <a:ext cx="38100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Platform</a:t>
            </a:r>
          </a:p>
        </p:txBody>
      </p:sp>
      <p:sp>
        <p:nvSpPr>
          <p:cNvPr id="29715" name="Rectangle 22"/>
          <p:cNvSpPr>
            <a:spLocks noChangeArrowheads="1"/>
          </p:cNvSpPr>
          <p:nvPr/>
        </p:nvSpPr>
        <p:spPr bwMode="auto">
          <a:xfrm>
            <a:off x="5029200" y="1752600"/>
            <a:ext cx="38100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400" b="1"/>
              <a:t>Application</a:t>
            </a:r>
          </a:p>
        </p:txBody>
      </p:sp>
      <p:sp>
        <p:nvSpPr>
          <p:cNvPr id="29716" name="Rectangle 23"/>
          <p:cNvSpPr>
            <a:spLocks noChangeArrowheads="1"/>
          </p:cNvSpPr>
          <p:nvPr/>
        </p:nvSpPr>
        <p:spPr bwMode="auto">
          <a:xfrm>
            <a:off x="228600" y="3048000"/>
            <a:ext cx="4572000" cy="990600"/>
          </a:xfrm>
          <a:prstGeom prst="rect">
            <a:avLst/>
          </a:prstGeom>
          <a:solidFill>
            <a:srgbClr val="FF99CC"/>
          </a:solidFill>
          <a:ln>
            <a:noFill/>
          </a:ln>
          <a:extLst>
            <a:ext uri="{91240B29-F687-4F45-9708-019B960494DF}">
              <a14:hiddenLine xmlns:a14="http://schemas.microsoft.com/office/drawing/2010/main" w="12700">
                <a:solidFill>
                  <a:srgbClr val="000000"/>
                </a:solidFill>
                <a:prstDash val="dashDot"/>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9717" name="Rectangle 24"/>
          <p:cNvSpPr>
            <a:spLocks noChangeArrowheads="1"/>
          </p:cNvSpPr>
          <p:nvPr/>
        </p:nvSpPr>
        <p:spPr bwMode="auto">
          <a:xfrm>
            <a:off x="228600" y="2438400"/>
            <a:ext cx="4572000" cy="990600"/>
          </a:xfrm>
          <a:prstGeom prst="rect">
            <a:avLst/>
          </a:prstGeom>
          <a:solidFill>
            <a:srgbClr val="FFCC99"/>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9718" name="Rectangle 25"/>
          <p:cNvSpPr>
            <a:spLocks noChangeArrowheads="1"/>
          </p:cNvSpPr>
          <p:nvPr/>
        </p:nvSpPr>
        <p:spPr bwMode="auto">
          <a:xfrm>
            <a:off x="228600" y="1676400"/>
            <a:ext cx="4572000" cy="990600"/>
          </a:xfrm>
          <a:prstGeom prst="rect">
            <a:avLst/>
          </a:prstGeom>
          <a:solidFill>
            <a:srgbClr val="99CC00"/>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9719" name="Text Box 26"/>
          <p:cNvSpPr txBox="1">
            <a:spLocks noChangeArrowheads="1"/>
          </p:cNvSpPr>
          <p:nvPr/>
        </p:nvSpPr>
        <p:spPr bwMode="auto">
          <a:xfrm>
            <a:off x="1295400" y="1724025"/>
            <a:ext cx="3505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从一个集中的系统部署软件，使之在一台本地计算机上</a:t>
            </a:r>
            <a:r>
              <a:rPr lang="en-US" altLang="zh-CN" sz="1400"/>
              <a:t>(</a:t>
            </a:r>
            <a:r>
              <a:rPr lang="zh-CN" altLang="en-US" sz="1400"/>
              <a:t>或从云中远程地</a:t>
            </a:r>
            <a:r>
              <a:rPr lang="en-US" altLang="zh-CN" sz="1400"/>
              <a:t>)</a:t>
            </a:r>
            <a:r>
              <a:rPr lang="zh-CN" altLang="en-US" sz="1400"/>
              <a:t>运行的一个模型。由于是计量服务，</a:t>
            </a:r>
            <a:r>
              <a:rPr lang="en-US" altLang="zh-CN" sz="1400"/>
              <a:t>SaaS </a:t>
            </a:r>
            <a:r>
              <a:rPr lang="zh-CN" altLang="en-US" sz="1400"/>
              <a:t>允许出租一个应用程序，并计时收费    </a:t>
            </a:r>
          </a:p>
        </p:txBody>
      </p:sp>
      <p:sp>
        <p:nvSpPr>
          <p:cNvPr id="24" name="TextBox 23"/>
          <p:cNvSpPr txBox="1"/>
          <p:nvPr/>
        </p:nvSpPr>
        <p:spPr>
          <a:xfrm>
            <a:off x="381000" y="3509963"/>
            <a:ext cx="838200" cy="37623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buFont typeface="Arial" charset="0"/>
              <a:buNone/>
              <a:defRPr/>
            </a:pPr>
            <a:r>
              <a:rPr lang="en-US" altLang="zh-CN">
                <a:solidFill>
                  <a:srgbClr val="000000"/>
                </a:solidFill>
                <a:latin typeface="Lucida Sans Unicode" pitchFamily="34" charset="0"/>
                <a:ea typeface="黑体" pitchFamily="49" charset="-122"/>
              </a:rPr>
              <a:t>IaaS</a:t>
            </a:r>
          </a:p>
        </p:txBody>
      </p:sp>
      <p:sp>
        <p:nvSpPr>
          <p:cNvPr id="29721" name="Text Box 28"/>
          <p:cNvSpPr txBox="1">
            <a:spLocks noChangeArrowheads="1"/>
          </p:cNvSpPr>
          <p:nvPr/>
        </p:nvSpPr>
        <p:spPr bwMode="auto">
          <a:xfrm>
            <a:off x="1295400" y="3495675"/>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将基础设施</a:t>
            </a:r>
            <a:r>
              <a:rPr lang="en-US" altLang="zh-CN" sz="1400"/>
              <a:t>(</a:t>
            </a:r>
            <a:r>
              <a:rPr lang="zh-CN" altLang="en-US" sz="1400"/>
              <a:t>计算资源和存储</a:t>
            </a:r>
            <a:r>
              <a:rPr lang="en-US" altLang="zh-CN" sz="1400"/>
              <a:t>)</a:t>
            </a:r>
            <a:r>
              <a:rPr lang="zh-CN" altLang="en-US" sz="1400"/>
              <a:t>作为服务出租</a:t>
            </a:r>
          </a:p>
        </p:txBody>
      </p:sp>
      <p:sp>
        <p:nvSpPr>
          <p:cNvPr id="29722" name="TextBox 12"/>
          <p:cNvSpPr txBox="1">
            <a:spLocks noChangeArrowheads="1"/>
          </p:cNvSpPr>
          <p:nvPr/>
        </p:nvSpPr>
        <p:spPr bwMode="auto">
          <a:xfrm>
            <a:off x="381000" y="2819400"/>
            <a:ext cx="838200" cy="376238"/>
          </a:xfrm>
          <a:prstGeom prst="rect">
            <a:avLst/>
          </a:prstGeom>
          <a:solidFill>
            <a:srgbClr val="FF9900"/>
          </a:solidFill>
          <a:ln w="9525" algn="ctr">
            <a:solidFill>
              <a:srgbClr val="EB641B"/>
            </a:solidFill>
            <a:miter lim="800000"/>
            <a:headEnd/>
            <a:tailEnd/>
          </a:ln>
          <a:effectLst>
            <a:outerShdw dist="38100" dir="5400000" rotWithShape="0">
              <a:srgbClr val="000000">
                <a:alpha val="34998"/>
              </a:srgbClr>
            </a:outerShdw>
          </a:effec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solidFill>
                  <a:srgbClr val="000000"/>
                </a:solidFill>
                <a:latin typeface="Lucida Sans Unicode" pitchFamily="34" charset="0"/>
                <a:ea typeface="黑体" pitchFamily="49" charset="-122"/>
              </a:rPr>
              <a:t>PaaS</a:t>
            </a:r>
          </a:p>
        </p:txBody>
      </p:sp>
      <p:sp>
        <p:nvSpPr>
          <p:cNvPr id="29723" name="Text Box 30"/>
          <p:cNvSpPr txBox="1">
            <a:spLocks noChangeArrowheads="1"/>
          </p:cNvSpPr>
          <p:nvPr/>
        </p:nvSpPr>
        <p:spPr bwMode="auto">
          <a:xfrm>
            <a:off x="1295400" y="2759075"/>
            <a:ext cx="3429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类似于 </a:t>
            </a:r>
            <a:r>
              <a:rPr lang="en-US" altLang="zh-CN" sz="1400"/>
              <a:t>IaaS</a:t>
            </a:r>
            <a:r>
              <a:rPr lang="zh-CN" altLang="en-US" sz="1400"/>
              <a:t>，但是它包括操作系统和围绕特定应用的必需的服务</a:t>
            </a:r>
          </a:p>
        </p:txBody>
      </p:sp>
      <p:sp>
        <p:nvSpPr>
          <p:cNvPr id="29724" name="TextBox 12"/>
          <p:cNvSpPr txBox="1">
            <a:spLocks noChangeArrowheads="1"/>
          </p:cNvSpPr>
          <p:nvPr/>
        </p:nvSpPr>
        <p:spPr bwMode="auto">
          <a:xfrm>
            <a:off x="381000" y="1985963"/>
            <a:ext cx="838200" cy="376237"/>
          </a:xfrm>
          <a:prstGeom prst="rect">
            <a:avLst/>
          </a:prstGeom>
          <a:solidFill>
            <a:schemeClr val="hlink"/>
          </a:solidFill>
          <a:ln w="9525" algn="ctr">
            <a:solidFill>
              <a:srgbClr val="EB641B"/>
            </a:solidFill>
            <a:miter lim="800000"/>
            <a:headEnd/>
            <a:tailEnd/>
          </a:ln>
          <a:effectLst>
            <a:outerShdw dist="38100" dir="5400000" rotWithShape="0">
              <a:srgbClr val="000000">
                <a:alpha val="34998"/>
              </a:srgbClr>
            </a:outerShdw>
          </a:effec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solidFill>
                  <a:srgbClr val="000000"/>
                </a:solidFill>
                <a:latin typeface="Lucida Sans Unicode" pitchFamily="34" charset="0"/>
                <a:ea typeface="黑体" pitchFamily="49" charset="-122"/>
              </a:rPr>
              <a:t>SaaS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zh-CN" altLang="en-US" smtClean="0"/>
              <a:t>1.8.1云计算</a:t>
            </a:r>
          </a:p>
        </p:txBody>
      </p:sp>
      <p:sp>
        <p:nvSpPr>
          <p:cNvPr id="30723" name="Rectangle 3"/>
          <p:cNvSpPr>
            <a:spLocks noGrp="1" noChangeArrowheads="1"/>
          </p:cNvSpPr>
          <p:nvPr>
            <p:ph type="body" idx="4294967295"/>
          </p:nvPr>
        </p:nvSpPr>
        <p:spPr>
          <a:xfrm>
            <a:off x="457200" y="1646238"/>
            <a:ext cx="8229600" cy="4525962"/>
          </a:xfrm>
        </p:spPr>
        <p:txBody>
          <a:bodyPr/>
          <a:lstStyle/>
          <a:p>
            <a:r>
              <a:rPr lang="zh-CN" altLang="en-US" sz="2000" smtClean="0"/>
              <a:t>云计算关键技术包括：虚拟化、分布式存储、分布式计算、多租户等</a:t>
            </a:r>
          </a:p>
        </p:txBody>
      </p:sp>
      <p:pic>
        <p:nvPicPr>
          <p:cNvPr id="30724" name="Picture 5"/>
          <p:cNvPicPr>
            <a:picLocks noChangeAspect="1" noChangeArrowheads="1"/>
          </p:cNvPicPr>
          <p:nvPr/>
        </p:nvPicPr>
        <p:blipFill>
          <a:blip r:embed="rId2">
            <a:extLst>
              <a:ext uri="{28A0092B-C50C-407E-A947-70E740481C1C}">
                <a14:useLocalDpi xmlns:a14="http://schemas.microsoft.com/office/drawing/2010/main" val="0"/>
              </a:ext>
            </a:extLst>
          </a:blip>
          <a:srcRect l="8873" r="8873"/>
          <a:stretch>
            <a:fillRect/>
          </a:stretch>
        </p:blipFill>
        <p:spPr bwMode="auto">
          <a:xfrm>
            <a:off x="1981200" y="2438400"/>
            <a:ext cx="51816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7"/>
          <p:cNvSpPr>
            <a:spLocks noChangeArrowheads="1"/>
          </p:cNvSpPr>
          <p:nvPr/>
        </p:nvSpPr>
        <p:spPr bwMode="auto">
          <a:xfrm>
            <a:off x="381000" y="1157288"/>
            <a:ext cx="2049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2. </a:t>
            </a:r>
            <a:r>
              <a:rPr lang="zh-CN" altLang="en-US" sz="1800" b="1"/>
              <a:t>云计算关键技术</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1664587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04950"/>
            <a:ext cx="3429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Big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91440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a:ln/>
        </p:spPr>
        <p:txBody>
          <a:bodyPr/>
          <a:lstStyle/>
          <a:p>
            <a:r>
              <a:rPr lang="en-US" altLang="zh-CN" smtClean="0"/>
              <a:t>1.1</a:t>
            </a:r>
            <a:r>
              <a:rPr lang="zh-CN" altLang="en-US" smtClean="0"/>
              <a:t>大数据时代</a:t>
            </a:r>
          </a:p>
        </p:txBody>
      </p:sp>
      <p:pic>
        <p:nvPicPr>
          <p:cNvPr id="4101" name="Picture 10" descr="2012082010222178120"/>
          <p:cNvPicPr>
            <a:picLocks noChangeAspect="1" noChangeArrowheads="1"/>
          </p:cNvPicPr>
          <p:nvPr/>
        </p:nvPicPr>
        <p:blipFill>
          <a:blip r:embed="rId4">
            <a:extLst>
              <a:ext uri="{28A0092B-C50C-407E-A947-70E740481C1C}">
                <a14:useLocalDpi xmlns:a14="http://schemas.microsoft.com/office/drawing/2010/main" val="0"/>
              </a:ext>
            </a:extLst>
          </a:blip>
          <a:srcRect l="16199" r="16199"/>
          <a:stretch>
            <a:fillRect/>
          </a:stretch>
        </p:blipFill>
        <p:spPr bwMode="auto">
          <a:xfrm>
            <a:off x="0" y="1036638"/>
            <a:ext cx="19812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5" descr="Img3695115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1066800"/>
            <a:ext cx="2400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ln/>
        </p:spPr>
        <p:txBody>
          <a:bodyPr/>
          <a:lstStyle/>
          <a:p>
            <a:r>
              <a:rPr lang="en-US" altLang="zh-CN" smtClean="0"/>
              <a:t>1.8</a:t>
            </a:r>
            <a:r>
              <a:rPr lang="zh-CN" altLang="en-US" smtClean="0"/>
              <a:t>.1云计算</a:t>
            </a:r>
          </a:p>
        </p:txBody>
      </p:sp>
      <p:sp>
        <p:nvSpPr>
          <p:cNvPr id="31747" name="Rectangle 3"/>
          <p:cNvSpPr>
            <a:spLocks noGrp="1" noChangeArrowheads="1"/>
          </p:cNvSpPr>
          <p:nvPr>
            <p:ph type="body" idx="4294967295"/>
          </p:nvPr>
        </p:nvSpPr>
        <p:spPr>
          <a:xfrm>
            <a:off x="533400" y="1600200"/>
            <a:ext cx="8229600" cy="2590800"/>
          </a:xfrm>
        </p:spPr>
        <p:txBody>
          <a:bodyPr/>
          <a:lstStyle/>
          <a:p>
            <a:r>
              <a:rPr lang="zh-CN" altLang="en-US" sz="2000" smtClean="0"/>
              <a:t>云计算数据中心是一整套复杂的设施，包括刀片服务器、宽带网络连接、环境控制设备、监控设备以及各种安全装置等</a:t>
            </a:r>
          </a:p>
          <a:p>
            <a:r>
              <a:rPr lang="zh-CN" altLang="en-US" sz="2000" smtClean="0"/>
              <a:t>数据中心是云计算的重要载体，为云计算提供计算、存储、带宽等各种硬件资源，为各种平台和应用提供运行支撑环境</a:t>
            </a:r>
            <a:endParaRPr lang="en-US" altLang="zh-CN" sz="2000" smtClean="0"/>
          </a:p>
          <a:p>
            <a:r>
              <a:rPr lang="zh-CN" altLang="en-US" sz="2000" smtClean="0"/>
              <a:t>全国各地推进数据中心建设</a:t>
            </a:r>
          </a:p>
        </p:txBody>
      </p:sp>
      <p:sp>
        <p:nvSpPr>
          <p:cNvPr id="31748" name="Rectangle 6"/>
          <p:cNvSpPr>
            <a:spLocks noChangeArrowheads="1"/>
          </p:cNvSpPr>
          <p:nvPr/>
        </p:nvSpPr>
        <p:spPr bwMode="auto">
          <a:xfrm>
            <a:off x="228600" y="1143000"/>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3. </a:t>
            </a:r>
            <a:r>
              <a:rPr lang="zh-CN" altLang="en-US" sz="1800" b="1"/>
              <a:t>云计算数据中心</a:t>
            </a:r>
          </a:p>
        </p:txBody>
      </p:sp>
      <p:pic>
        <p:nvPicPr>
          <p:cNvPr id="3174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429000"/>
            <a:ext cx="56705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a:ln/>
        </p:spPr>
        <p:txBody>
          <a:bodyPr/>
          <a:lstStyle/>
          <a:p>
            <a:r>
              <a:rPr lang="zh-CN" altLang="en-US" smtClean="0"/>
              <a:t>中国国际信息技术（福建）产业园</a:t>
            </a:r>
          </a:p>
        </p:txBody>
      </p:sp>
      <p:pic>
        <p:nvPicPr>
          <p:cNvPr id="32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114800"/>
            <a:ext cx="35433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038600"/>
            <a:ext cx="3657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2192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1162050"/>
            <a:ext cx="3530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p:cNvSpPr txBox="1">
            <a:spLocks noChangeArrowheads="1"/>
          </p:cNvSpPr>
          <p:nvPr/>
        </p:nvSpPr>
        <p:spPr bwMode="auto">
          <a:xfrm>
            <a:off x="1143000" y="76200"/>
            <a:ext cx="8001000" cy="914400"/>
          </a:xfrm>
          <a:prstGeom prst="rect">
            <a:avLst/>
          </a:prstGeom>
          <a:noFill/>
          <a:ln w="9525">
            <a:noFill/>
            <a:miter lim="800000"/>
            <a:headEnd/>
            <a:tailEnd/>
          </a:ln>
        </p:spPr>
        <p:txBody>
          <a:bodyPr anchor="ctr"/>
          <a:lstStyle/>
          <a:p>
            <a:pPr>
              <a:defRPr/>
            </a:pPr>
            <a:r>
              <a:rPr lang="zh-CN" altLang="en-US" sz="3200" kern="0" dirty="0">
                <a:solidFill>
                  <a:schemeClr val="bg1"/>
                </a:solidFill>
                <a:latin typeface="+mj-lt"/>
                <a:ea typeface="+mj-ea"/>
                <a:cs typeface="+mj-cs"/>
              </a:rPr>
              <a:t>中国国际信息技术（福建）产业园</a:t>
            </a:r>
            <a:endParaRPr lang="zh-CN" sz="3200" kern="0" dirty="0">
              <a:solidFill>
                <a:schemeClr val="bg1"/>
              </a:solidFill>
              <a:latin typeface="+mj-lt"/>
              <a:ea typeface="+mj-ea"/>
              <a:cs typeface="+mj-cs"/>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0386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0386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14300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ln/>
        </p:spPr>
        <p:txBody>
          <a:bodyPr/>
          <a:lstStyle/>
          <a:p>
            <a:r>
              <a:rPr lang="zh-CN" altLang="en-US" smtClean="0"/>
              <a:t>1.8.1云计算</a:t>
            </a:r>
          </a:p>
        </p:txBody>
      </p:sp>
      <p:sp>
        <p:nvSpPr>
          <p:cNvPr id="34819" name="Rectangle 3"/>
          <p:cNvSpPr>
            <a:spLocks noGrp="1" noChangeArrowheads="1"/>
          </p:cNvSpPr>
          <p:nvPr>
            <p:ph type="body" idx="4294967295"/>
          </p:nvPr>
        </p:nvSpPr>
        <p:spPr>
          <a:xfrm>
            <a:off x="457200" y="1600200"/>
            <a:ext cx="8458200" cy="4525963"/>
          </a:xfrm>
        </p:spPr>
        <p:txBody>
          <a:bodyPr/>
          <a:lstStyle/>
          <a:p>
            <a:pPr>
              <a:lnSpc>
                <a:spcPct val="80000"/>
              </a:lnSpc>
            </a:pPr>
            <a:r>
              <a:rPr lang="zh-CN" altLang="en-US" sz="2000" smtClean="0"/>
              <a:t>政务云上可以部署公共安全管理、容灾备份、城市管理、应急管理、智能交通、社会保障等应用，通过集约化建设、管理和运行，可以实现信息资源整合和政务资源共享，推动政务管理创新，加快向服务型政府转型</a:t>
            </a:r>
          </a:p>
          <a:p>
            <a:pPr>
              <a:lnSpc>
                <a:spcPct val="80000"/>
              </a:lnSpc>
            </a:pPr>
            <a:r>
              <a:rPr lang="zh-CN" altLang="en-US" sz="2000" smtClean="0"/>
              <a:t>教育云可以有效整合幼儿教育、中小学教育、高等教育以及继续教育等优质教育资源，逐步实现教育信息共享、教育资源共享及教育资源深度挖掘等目标</a:t>
            </a:r>
          </a:p>
          <a:p>
            <a:pPr>
              <a:lnSpc>
                <a:spcPct val="80000"/>
              </a:lnSpc>
            </a:pPr>
            <a:r>
              <a:rPr lang="zh-CN" altLang="en-US" sz="2000" smtClean="0"/>
              <a:t>中小企业云能够让企业以低廉的成本建立财务、供应链、客户关系等管理应用系统，大大降低企业信息化门槛，迅速提升企业信息化水平，增强企业市场竞争力</a:t>
            </a:r>
          </a:p>
          <a:p>
            <a:pPr>
              <a:lnSpc>
                <a:spcPct val="80000"/>
              </a:lnSpc>
            </a:pPr>
            <a:r>
              <a:rPr lang="zh-CN" altLang="en-US" sz="2000" smtClean="0"/>
              <a:t>医疗云可以推动医院与医院、医院与社区、医院与急救中心、医院与家庭之间的服务共享，并形成一套全新的医疗健康服务系统，从而有效地提高医疗保健的质量</a:t>
            </a:r>
          </a:p>
        </p:txBody>
      </p:sp>
      <p:sp>
        <p:nvSpPr>
          <p:cNvPr id="34820" name="Rectangle 5"/>
          <p:cNvSpPr>
            <a:spLocks noChangeArrowheads="1"/>
          </p:cNvSpPr>
          <p:nvPr/>
        </p:nvSpPr>
        <p:spPr bwMode="auto">
          <a:xfrm>
            <a:off x="228600" y="1143000"/>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4. </a:t>
            </a:r>
            <a:r>
              <a:rPr lang="zh-CN" altLang="en-US" sz="1800" b="1"/>
              <a:t>云计算应用</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08313"/>
            <a:ext cx="68770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2"/>
          <p:cNvSpPr>
            <a:spLocks noGrp="1" noChangeArrowheads="1"/>
          </p:cNvSpPr>
          <p:nvPr>
            <p:ph type="title"/>
          </p:nvPr>
        </p:nvSpPr>
        <p:spPr>
          <a:ln/>
        </p:spPr>
        <p:txBody>
          <a:bodyPr/>
          <a:lstStyle/>
          <a:p>
            <a:r>
              <a:rPr lang="zh-CN" altLang="en-US" smtClean="0"/>
              <a:t>1.8.1云计算</a:t>
            </a:r>
          </a:p>
        </p:txBody>
      </p:sp>
      <p:sp>
        <p:nvSpPr>
          <p:cNvPr id="35844" name="Rectangle 3"/>
          <p:cNvSpPr>
            <a:spLocks noGrp="1" noChangeArrowheads="1"/>
          </p:cNvSpPr>
          <p:nvPr>
            <p:ph type="body" idx="4294967295"/>
          </p:nvPr>
        </p:nvSpPr>
        <p:spPr>
          <a:xfrm>
            <a:off x="457200" y="1373188"/>
            <a:ext cx="8229600" cy="1598612"/>
          </a:xfrm>
        </p:spPr>
        <p:txBody>
          <a:bodyPr/>
          <a:lstStyle/>
          <a:p>
            <a:r>
              <a:rPr lang="zh-CN" altLang="en-US" sz="2000" smtClean="0"/>
              <a:t> 云计算产业作为战略性新兴产业，近些年得到了迅速发展，形成了成熟的产业链结构，产业涵盖硬件与设备制造、基础设施运营、软件与解决方案供应商、基础设施即服务（</a:t>
            </a:r>
            <a:r>
              <a:rPr lang="en-US" altLang="zh-CN" sz="2000" smtClean="0"/>
              <a:t>IaaS</a:t>
            </a:r>
            <a:r>
              <a:rPr lang="zh-CN" altLang="en-US" sz="2000" smtClean="0"/>
              <a:t>）、平台即服务（</a:t>
            </a:r>
            <a:r>
              <a:rPr lang="en-US" altLang="zh-CN" sz="2000" smtClean="0"/>
              <a:t>PaaS</a:t>
            </a:r>
            <a:r>
              <a:rPr lang="zh-CN" altLang="en-US" sz="2000" smtClean="0"/>
              <a:t>）、软件即服务（</a:t>
            </a:r>
            <a:r>
              <a:rPr lang="en-US" altLang="zh-CN" sz="2000" smtClean="0"/>
              <a:t>SaaS</a:t>
            </a:r>
            <a:r>
              <a:rPr lang="zh-CN" altLang="en-US" sz="2000" smtClean="0"/>
              <a:t>）、终端设备、云安全、云计算交付</a:t>
            </a:r>
            <a:r>
              <a:rPr lang="en-US" altLang="zh-CN" sz="2000" smtClean="0"/>
              <a:t>/</a:t>
            </a:r>
            <a:r>
              <a:rPr lang="zh-CN" altLang="en-US" sz="2000" smtClean="0"/>
              <a:t>咨询</a:t>
            </a:r>
            <a:r>
              <a:rPr lang="en-US" altLang="zh-CN" sz="2000" smtClean="0"/>
              <a:t>/</a:t>
            </a:r>
            <a:r>
              <a:rPr lang="zh-CN" altLang="en-US" sz="2000" smtClean="0"/>
              <a:t>认证等环节</a:t>
            </a:r>
          </a:p>
        </p:txBody>
      </p:sp>
      <p:sp>
        <p:nvSpPr>
          <p:cNvPr id="35845" name="Text Box 5"/>
          <p:cNvSpPr txBox="1">
            <a:spLocks noChangeArrowheads="1"/>
          </p:cNvSpPr>
          <p:nvPr/>
        </p:nvSpPr>
        <p:spPr bwMode="auto">
          <a:xfrm>
            <a:off x="3429000" y="6186488"/>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a:t>图</a:t>
            </a:r>
            <a:r>
              <a:rPr lang="en-US" altLang="zh-CN" sz="1800"/>
              <a:t>1-8 </a:t>
            </a:r>
            <a:r>
              <a:rPr lang="zh-CN" altLang="en-US" sz="1800"/>
              <a:t> 云计算产业链</a:t>
            </a:r>
          </a:p>
        </p:txBody>
      </p:sp>
      <p:sp>
        <p:nvSpPr>
          <p:cNvPr id="35846" name="Rectangle 6"/>
          <p:cNvSpPr>
            <a:spLocks noChangeArrowheads="1"/>
          </p:cNvSpPr>
          <p:nvPr/>
        </p:nvSpPr>
        <p:spPr bwMode="auto">
          <a:xfrm>
            <a:off x="239713" y="1143000"/>
            <a:ext cx="1589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5. </a:t>
            </a:r>
            <a:r>
              <a:rPr lang="zh-CN" altLang="en-US" sz="1800" b="1"/>
              <a:t>云计算产业</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ln/>
        </p:spPr>
        <p:txBody>
          <a:bodyPr/>
          <a:lstStyle/>
          <a:p>
            <a:r>
              <a:rPr lang="zh-CN" altLang="en-US" smtClean="0"/>
              <a:t>1.8.2物联网</a:t>
            </a:r>
          </a:p>
        </p:txBody>
      </p:sp>
      <p:sp>
        <p:nvSpPr>
          <p:cNvPr id="36867" name="Rectangle 3"/>
          <p:cNvSpPr>
            <a:spLocks noGrp="1" noChangeArrowheads="1"/>
          </p:cNvSpPr>
          <p:nvPr>
            <p:ph type="body" idx="4294967295"/>
          </p:nvPr>
        </p:nvSpPr>
        <p:spPr>
          <a:xfrm>
            <a:off x="457200" y="1447800"/>
            <a:ext cx="8229600" cy="1143000"/>
          </a:xfrm>
        </p:spPr>
        <p:txBody>
          <a:bodyPr/>
          <a:lstStyle/>
          <a:p>
            <a:r>
              <a:rPr lang="zh-CN" altLang="en-US" sz="2000" smtClean="0"/>
              <a:t>物联网是物物相连的互联网，是互联网的延伸，它利用局部网络或互联网等通信技术把传感器、控制器、机器、人员和物等通过新的方式联在一起，形成人与物、物与物相联，实现信息化和远程管理控制</a:t>
            </a:r>
          </a:p>
        </p:txBody>
      </p:sp>
      <p:sp>
        <p:nvSpPr>
          <p:cNvPr id="36868" name="Rectangle 5"/>
          <p:cNvSpPr>
            <a:spLocks noChangeArrowheads="1"/>
          </p:cNvSpPr>
          <p:nvPr/>
        </p:nvSpPr>
        <p:spPr bwMode="auto">
          <a:xfrm>
            <a:off x="228600" y="1143000"/>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1. </a:t>
            </a:r>
            <a:r>
              <a:rPr lang="zh-CN" altLang="en-US" sz="1800" b="1"/>
              <a:t>物联网概念</a:t>
            </a:r>
          </a:p>
        </p:txBody>
      </p:sp>
      <p:sp>
        <p:nvSpPr>
          <p:cNvPr id="36869" name="Rectangle 7"/>
          <p:cNvSpPr>
            <a:spLocks noChangeArrowheads="1"/>
          </p:cNvSpPr>
          <p:nvPr/>
        </p:nvSpPr>
        <p:spPr bwMode="auto">
          <a:xfrm>
            <a:off x="3352800" y="6262688"/>
            <a:ext cx="247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a:t>图</a:t>
            </a:r>
            <a:r>
              <a:rPr lang="en-US" altLang="zh-CN" sz="1800"/>
              <a:t>1-9 </a:t>
            </a:r>
            <a:r>
              <a:rPr lang="zh-CN" altLang="en-US" sz="1800"/>
              <a:t>物联网体系架构 </a:t>
            </a:r>
          </a:p>
        </p:txBody>
      </p:sp>
      <p:pic>
        <p:nvPicPr>
          <p:cNvPr id="368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93975"/>
            <a:ext cx="51816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ln/>
        </p:spPr>
        <p:txBody>
          <a:bodyPr/>
          <a:lstStyle/>
          <a:p>
            <a:r>
              <a:rPr lang="zh-CN" altLang="en-US" smtClean="0"/>
              <a:t>1.8.2物联网</a:t>
            </a:r>
          </a:p>
        </p:txBody>
      </p:sp>
      <p:sp>
        <p:nvSpPr>
          <p:cNvPr id="37891" name="Rectangle 3"/>
          <p:cNvSpPr>
            <a:spLocks noGrp="1" noChangeArrowheads="1"/>
          </p:cNvSpPr>
          <p:nvPr>
            <p:ph type="body" idx="4294967295"/>
          </p:nvPr>
        </p:nvSpPr>
        <p:spPr/>
        <p:txBody>
          <a:bodyPr/>
          <a:lstStyle/>
          <a:p>
            <a:r>
              <a:rPr lang="zh-CN" altLang="en-US" sz="2000" smtClean="0"/>
              <a:t>物联网中的关键技术包括识别和感知技术（二维码、</a:t>
            </a:r>
            <a:r>
              <a:rPr lang="en-US" altLang="zh-CN" sz="2000" smtClean="0"/>
              <a:t>RFID</a:t>
            </a:r>
            <a:r>
              <a:rPr lang="zh-CN" altLang="en-US" sz="2000" smtClean="0"/>
              <a:t>、传感器等）、网络与通信技术、数据挖掘与融合技术等</a:t>
            </a:r>
          </a:p>
        </p:txBody>
      </p:sp>
      <p:sp>
        <p:nvSpPr>
          <p:cNvPr id="37892" name="Rectangle 5"/>
          <p:cNvSpPr>
            <a:spLocks noChangeArrowheads="1"/>
          </p:cNvSpPr>
          <p:nvPr/>
        </p:nvSpPr>
        <p:spPr bwMode="auto">
          <a:xfrm>
            <a:off x="228600" y="1219200"/>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2. </a:t>
            </a:r>
            <a:r>
              <a:rPr lang="zh-CN" altLang="en-US" sz="1800" b="1"/>
              <a:t>物联网关键技术</a:t>
            </a:r>
          </a:p>
        </p:txBody>
      </p:sp>
      <p:grpSp>
        <p:nvGrpSpPr>
          <p:cNvPr id="37893" name="Group 6"/>
          <p:cNvGrpSpPr>
            <a:grpSpLocks noChangeAspect="1"/>
          </p:cNvGrpSpPr>
          <p:nvPr/>
        </p:nvGrpSpPr>
        <p:grpSpPr bwMode="auto">
          <a:xfrm>
            <a:off x="533400" y="2590800"/>
            <a:ext cx="2870200" cy="1371600"/>
            <a:chOff x="3097" y="11510"/>
            <a:chExt cx="3930" cy="1881"/>
          </a:xfrm>
        </p:grpSpPr>
        <p:sp>
          <p:nvSpPr>
            <p:cNvPr id="37902" name="AutoShape 7"/>
            <p:cNvSpPr>
              <a:spLocks noChangeAspect="1" noChangeArrowheads="1"/>
            </p:cNvSpPr>
            <p:nvPr/>
          </p:nvSpPr>
          <p:spPr bwMode="auto">
            <a:xfrm>
              <a:off x="3097" y="11510"/>
              <a:ext cx="3930"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37903" name="Picture 8" descr="t01e14838c83024a6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 y="11510"/>
              <a:ext cx="1878"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9" descr="7acb0a46f21fbe0981aca3076a600c338644ebf81a4c8d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 y="11615"/>
              <a:ext cx="1774"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4" name="Group 11"/>
          <p:cNvGrpSpPr>
            <a:grpSpLocks noChangeAspect="1"/>
          </p:cNvGrpSpPr>
          <p:nvPr/>
        </p:nvGrpSpPr>
        <p:grpSpPr bwMode="auto">
          <a:xfrm>
            <a:off x="4419600" y="2667000"/>
            <a:ext cx="4114800" cy="1271588"/>
            <a:chOff x="3097" y="588"/>
            <a:chExt cx="5635" cy="1744"/>
          </a:xfrm>
        </p:grpSpPr>
        <p:sp>
          <p:nvSpPr>
            <p:cNvPr id="37899" name="AutoShape 12"/>
            <p:cNvSpPr>
              <a:spLocks noChangeAspect="1" noChangeArrowheads="1"/>
            </p:cNvSpPr>
            <p:nvPr/>
          </p:nvSpPr>
          <p:spPr bwMode="auto">
            <a:xfrm>
              <a:off x="3097" y="588"/>
              <a:ext cx="563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37900" name="Picture 13" descr="rf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 y="588"/>
              <a:ext cx="2713"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4" descr="1340542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 y="588"/>
              <a:ext cx="2713"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5" name="Picture 15" descr="wpsB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495800"/>
            <a:ext cx="50958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6"/>
          <p:cNvSpPr>
            <a:spLocks noChangeArrowheads="1"/>
          </p:cNvSpPr>
          <p:nvPr/>
        </p:nvSpPr>
        <p:spPr bwMode="auto">
          <a:xfrm>
            <a:off x="838200" y="3962400"/>
            <a:ext cx="236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a:t>图</a:t>
            </a:r>
            <a:r>
              <a:rPr lang="en-US" altLang="zh-CN" sz="1800"/>
              <a:t>1-10 </a:t>
            </a:r>
            <a:r>
              <a:rPr lang="zh-CN" altLang="en-US" sz="1800"/>
              <a:t>矩阵式二维码 </a:t>
            </a:r>
          </a:p>
        </p:txBody>
      </p:sp>
      <p:sp>
        <p:nvSpPr>
          <p:cNvPr id="37897" name="Rectangle 17"/>
          <p:cNvSpPr>
            <a:spLocks noChangeArrowheads="1"/>
          </p:cNvSpPr>
          <p:nvPr/>
        </p:nvSpPr>
        <p:spPr bwMode="auto">
          <a:xfrm>
            <a:off x="4953000" y="3962400"/>
            <a:ext cx="335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a:t>图</a:t>
            </a:r>
            <a:r>
              <a:rPr lang="en-US" altLang="zh-CN" sz="1800"/>
              <a:t>1-11 </a:t>
            </a:r>
            <a:r>
              <a:rPr lang="zh-CN" altLang="en-US" sz="1800"/>
              <a:t>采用</a:t>
            </a:r>
            <a:r>
              <a:rPr lang="en-US" altLang="zh-CN" sz="1800"/>
              <a:t>RFID</a:t>
            </a:r>
            <a:r>
              <a:rPr lang="zh-CN" altLang="en-US" sz="1800"/>
              <a:t>芯片的公交卡 </a:t>
            </a:r>
          </a:p>
        </p:txBody>
      </p:sp>
      <p:sp>
        <p:nvSpPr>
          <p:cNvPr id="37898" name="Rectangle 18"/>
          <p:cNvSpPr>
            <a:spLocks noChangeArrowheads="1"/>
          </p:cNvSpPr>
          <p:nvPr/>
        </p:nvSpPr>
        <p:spPr bwMode="auto">
          <a:xfrm>
            <a:off x="3352800" y="6019800"/>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a:t>图</a:t>
            </a:r>
            <a:r>
              <a:rPr lang="en-US" altLang="zh-CN" sz="1800"/>
              <a:t>1-12 </a:t>
            </a:r>
            <a:r>
              <a:rPr lang="zh-CN" altLang="en-US" sz="1800"/>
              <a:t>不同类型的传感器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ln/>
        </p:spPr>
        <p:txBody>
          <a:bodyPr/>
          <a:lstStyle/>
          <a:p>
            <a:r>
              <a:rPr lang="zh-CN" altLang="en-US" smtClean="0"/>
              <a:t>1.8.2物联网</a:t>
            </a:r>
          </a:p>
        </p:txBody>
      </p:sp>
      <p:sp>
        <p:nvSpPr>
          <p:cNvPr id="38915" name="Rectangle 3"/>
          <p:cNvSpPr>
            <a:spLocks noGrp="1" noChangeArrowheads="1"/>
          </p:cNvSpPr>
          <p:nvPr>
            <p:ph type="body" idx="4294967295"/>
          </p:nvPr>
        </p:nvSpPr>
        <p:spPr/>
        <p:txBody>
          <a:bodyPr/>
          <a:lstStyle/>
          <a:p>
            <a:r>
              <a:rPr lang="zh-CN" altLang="en-US" sz="2000" smtClean="0"/>
              <a:t>物联网已经广泛应用于智能交通、智慧医疗、智能家居、环保监测、智能安防、智能物流、智能电网、智慧农业、智能工业等领域，对国民经济与社会发展起到了重要的推动作用</a:t>
            </a:r>
          </a:p>
        </p:txBody>
      </p:sp>
      <p:pic>
        <p:nvPicPr>
          <p:cNvPr id="38916" name="Picture 5" descr="图片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70104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228600" y="1143000"/>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3.</a:t>
            </a:r>
            <a:r>
              <a:rPr lang="zh-CN" altLang="en-US" sz="1800" b="1"/>
              <a:t>物联网应用</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ln/>
        </p:spPr>
        <p:txBody>
          <a:bodyPr/>
          <a:lstStyle/>
          <a:p>
            <a:r>
              <a:rPr lang="zh-CN" altLang="en-US" smtClean="0"/>
              <a:t>1.8.2物联网</a:t>
            </a:r>
          </a:p>
        </p:txBody>
      </p:sp>
      <p:sp>
        <p:nvSpPr>
          <p:cNvPr id="39939" name="Rectangle 3"/>
          <p:cNvSpPr>
            <a:spLocks noGrp="1" noChangeArrowheads="1"/>
          </p:cNvSpPr>
          <p:nvPr>
            <p:ph type="body" idx="4294967295"/>
          </p:nvPr>
        </p:nvSpPr>
        <p:spPr>
          <a:xfrm>
            <a:off x="457200" y="1447800"/>
            <a:ext cx="8229600" cy="1066800"/>
          </a:xfrm>
        </p:spPr>
        <p:txBody>
          <a:bodyPr/>
          <a:lstStyle/>
          <a:p>
            <a:r>
              <a:rPr lang="zh-CN" altLang="en-US" sz="2000" smtClean="0"/>
              <a:t>完整的物联网产业链主要包括核心感应器件提供商、感知层末端设备提供商、网络提供商、软件与行业解决方案提供商、系统集成商、运营及服务提供商等六大环节</a:t>
            </a:r>
          </a:p>
        </p:txBody>
      </p:sp>
      <p:sp>
        <p:nvSpPr>
          <p:cNvPr id="39940" name="Text Box 6"/>
          <p:cNvSpPr txBox="1">
            <a:spLocks noChangeArrowheads="1"/>
          </p:cNvSpPr>
          <p:nvPr/>
        </p:nvSpPr>
        <p:spPr bwMode="auto">
          <a:xfrm>
            <a:off x="3657600" y="61722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图1-8 物联网产业链</a:t>
            </a:r>
          </a:p>
        </p:txBody>
      </p:sp>
      <p:sp>
        <p:nvSpPr>
          <p:cNvPr id="39941" name="Rectangle 7"/>
          <p:cNvSpPr>
            <a:spLocks noChangeArrowheads="1"/>
          </p:cNvSpPr>
          <p:nvPr/>
        </p:nvSpPr>
        <p:spPr bwMode="auto">
          <a:xfrm>
            <a:off x="228600" y="1143000"/>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4.</a:t>
            </a:r>
            <a:r>
              <a:rPr lang="zh-CN" altLang="en-US" sz="1800" b="1"/>
              <a:t>物联网产业</a:t>
            </a:r>
          </a:p>
        </p:txBody>
      </p:sp>
      <p:pic>
        <p:nvPicPr>
          <p:cNvPr id="3994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0"/>
            <a:ext cx="70866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ln/>
        </p:spPr>
        <p:txBody>
          <a:bodyPr/>
          <a:lstStyle/>
          <a:p>
            <a:r>
              <a:rPr lang="zh-CN" altLang="en-US" smtClean="0"/>
              <a:t>1.8.3大数据与云计算、物联网的关系</a:t>
            </a:r>
          </a:p>
        </p:txBody>
      </p:sp>
      <p:sp>
        <p:nvSpPr>
          <p:cNvPr id="40963" name="Rectangle 3"/>
          <p:cNvSpPr>
            <a:spLocks noGrp="1" noChangeArrowheads="1"/>
          </p:cNvSpPr>
          <p:nvPr>
            <p:ph type="body" idx="4294967295"/>
          </p:nvPr>
        </p:nvSpPr>
        <p:spPr>
          <a:xfrm>
            <a:off x="457200" y="1219200"/>
            <a:ext cx="8229600" cy="4525963"/>
          </a:xfrm>
        </p:spPr>
        <p:txBody>
          <a:bodyPr/>
          <a:lstStyle/>
          <a:p>
            <a:r>
              <a:rPr lang="zh-CN" altLang="en-US" sz="2000" smtClean="0"/>
              <a:t>云计算、大数据和物联网代表了</a:t>
            </a:r>
            <a:r>
              <a:rPr lang="en-US" altLang="zh-CN" sz="2000" smtClean="0"/>
              <a:t>IT</a:t>
            </a:r>
            <a:r>
              <a:rPr lang="zh-CN" altLang="en-US" sz="2000" smtClean="0"/>
              <a:t>领域最新的技术发展趋势，三者既有区别又有联系</a:t>
            </a:r>
          </a:p>
        </p:txBody>
      </p:sp>
      <p:sp>
        <p:nvSpPr>
          <p:cNvPr id="40964" name="Text Box 6"/>
          <p:cNvSpPr txBox="1">
            <a:spLocks noChangeArrowheads="1"/>
          </p:cNvSpPr>
          <p:nvPr/>
        </p:nvSpPr>
        <p:spPr bwMode="auto">
          <a:xfrm>
            <a:off x="2438400" y="5943600"/>
            <a:ext cx="472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图1-9 大数据、云计算和物联网之间的关系</a:t>
            </a:r>
          </a:p>
        </p:txBody>
      </p:sp>
      <p:pic>
        <p:nvPicPr>
          <p:cNvPr id="4096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70866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ln/>
        </p:spPr>
        <p:txBody>
          <a:bodyPr/>
          <a:lstStyle/>
          <a:p>
            <a:r>
              <a:rPr lang="en-US" altLang="zh-CN" smtClean="0"/>
              <a:t>1.1.1</a:t>
            </a:r>
            <a:r>
              <a:rPr lang="zh-CN" altLang="en-US" smtClean="0"/>
              <a:t>第三次信息化浪潮</a:t>
            </a:r>
          </a:p>
        </p:txBody>
      </p:sp>
      <p:sp>
        <p:nvSpPr>
          <p:cNvPr id="5123" name="Rectangle 3"/>
          <p:cNvSpPr>
            <a:spLocks noGrp="1" noChangeArrowheads="1"/>
          </p:cNvSpPr>
          <p:nvPr>
            <p:ph type="body" idx="4294967295"/>
          </p:nvPr>
        </p:nvSpPr>
        <p:spPr>
          <a:xfrm>
            <a:off x="457200" y="1295400"/>
            <a:ext cx="8229600" cy="762000"/>
          </a:xfrm>
        </p:spPr>
        <p:txBody>
          <a:bodyPr/>
          <a:lstStyle/>
          <a:p>
            <a:r>
              <a:rPr lang="zh-CN" altLang="en-US" sz="2000" smtClean="0"/>
              <a:t>根据</a:t>
            </a:r>
            <a:r>
              <a:rPr lang="en-US" altLang="zh-CN" sz="2000" smtClean="0"/>
              <a:t>IBM</a:t>
            </a:r>
            <a:r>
              <a:rPr lang="zh-CN" altLang="en-US" sz="2000" smtClean="0"/>
              <a:t>前首席执行官郭士纳的观点，</a:t>
            </a:r>
            <a:r>
              <a:rPr lang="en-US" altLang="zh-CN" sz="2000" smtClean="0"/>
              <a:t>IT</a:t>
            </a:r>
            <a:r>
              <a:rPr lang="zh-CN" altLang="en-US" sz="2000" smtClean="0"/>
              <a:t>领域每隔十五年就会迎来一次重大变革</a:t>
            </a:r>
          </a:p>
        </p:txBody>
      </p:sp>
      <p:graphicFrame>
        <p:nvGraphicFramePr>
          <p:cNvPr id="6149" name="Group 5"/>
          <p:cNvGraphicFramePr>
            <a:graphicFrameLocks noGrp="1"/>
          </p:cNvGraphicFramePr>
          <p:nvPr/>
        </p:nvGraphicFramePr>
        <p:xfrm>
          <a:off x="762000" y="2514600"/>
          <a:ext cx="7848600" cy="3660776"/>
        </p:xfrm>
        <a:graphic>
          <a:graphicData uri="http://schemas.openxmlformats.org/drawingml/2006/table">
            <a:tbl>
              <a:tblPr/>
              <a:tblGrid>
                <a:gridCol w="1422400"/>
                <a:gridCol w="1438275"/>
                <a:gridCol w="1503363"/>
                <a:gridCol w="1238250"/>
                <a:gridCol w="2246312"/>
              </a:tblGrid>
              <a:tr h="3921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信息化浪潮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发生时间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标志</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解决问题</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Calibri" pitchFamily="34" charset="0"/>
                          <a:ea typeface="宋体" pitchFamily="2" charset="-122"/>
                        </a:rPr>
                        <a:t>代表企业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060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第一次浪潮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1980年前后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个人计算机</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信息处理</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Intel、AMD、IBM、苹果、微软、联想、戴尔、惠普等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901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第二次浪潮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1995年前后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互联网</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信息传输</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雅虎、谷歌、阿里巴巴、百度、腾讯等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3065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第三次浪潮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2010年前后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物联网、云计算和大数据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信息爆炸</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Calibri" pitchFamily="34" charset="0"/>
                          <a:ea typeface="宋体" pitchFamily="2" charset="-122"/>
                        </a:rPr>
                        <a:t>将涌现出一批新的市场标杆企业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5156" name="Text Box 75"/>
          <p:cNvSpPr txBox="1">
            <a:spLocks noChangeArrowheads="1"/>
          </p:cNvSpPr>
          <p:nvPr/>
        </p:nvSpPr>
        <p:spPr bwMode="auto">
          <a:xfrm>
            <a:off x="2897188" y="1981200"/>
            <a:ext cx="2970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表1-1 三次信息化浪潮</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ln/>
        </p:spPr>
        <p:txBody>
          <a:bodyPr/>
          <a:lstStyle/>
          <a:p>
            <a:r>
              <a:rPr lang="zh-CN" altLang="en-US" smtClean="0"/>
              <a:t>本章小结</a:t>
            </a:r>
          </a:p>
        </p:txBody>
      </p:sp>
      <p:sp>
        <p:nvSpPr>
          <p:cNvPr id="41987" name="Rectangle 3"/>
          <p:cNvSpPr>
            <a:spLocks noGrp="1" noChangeArrowheads="1"/>
          </p:cNvSpPr>
          <p:nvPr>
            <p:ph type="body" idx="4294967295"/>
          </p:nvPr>
        </p:nvSpPr>
        <p:spPr>
          <a:xfrm>
            <a:off x="457200" y="1143000"/>
            <a:ext cx="8229600" cy="4525963"/>
          </a:xfrm>
        </p:spPr>
        <p:txBody>
          <a:bodyPr/>
          <a:lstStyle/>
          <a:p>
            <a:r>
              <a:rPr lang="zh-CN" altLang="en-US" sz="1600" smtClean="0"/>
              <a:t>本章介绍了大数据技术的发展历程，并指出信息科技的不断进步为大数据时代提供了技术支撑，数据产生方式的变革促成了大数据时代的来临</a:t>
            </a:r>
          </a:p>
          <a:p>
            <a:r>
              <a:rPr lang="zh-CN" altLang="en-US" sz="1600" smtClean="0"/>
              <a:t>大数据具有数据量大、数据类型繁多、处理速度快、价值密度低等特点，统称“</a:t>
            </a:r>
            <a:r>
              <a:rPr lang="en-US" altLang="zh-CN" sz="1600" smtClean="0"/>
              <a:t>4V”</a:t>
            </a:r>
            <a:r>
              <a:rPr lang="zh-CN" altLang="en-US" sz="1600" smtClean="0"/>
              <a:t>。大数据对科学研究、思维方式、社会发展、就业市场和人才培养等方面，都产生了重要的影响，深刻理解大数据的这些影响，有助于我们更好把握学习和应用大数据的方向</a:t>
            </a:r>
          </a:p>
          <a:p>
            <a:r>
              <a:rPr lang="zh-CN" altLang="en-US" sz="1600" smtClean="0"/>
              <a:t>大数据在金融、汽车、零售、餐饮、电信、能源、政务、医疗、体育、娱乐等在内的社会各行各业都得到了日益广泛的应用，深刻地改变着我们的社会生产和日常生活</a:t>
            </a:r>
          </a:p>
          <a:p>
            <a:r>
              <a:rPr lang="zh-CN" altLang="en-US" sz="1600" smtClean="0"/>
              <a:t>大数据并非单一的数据或技术，而是数据和大数据技术的综合体。大数据技术主要包括数据采集、数据存储和管理、数据处理与分析、数据安全和隐私保护等几个层面的内容</a:t>
            </a:r>
          </a:p>
          <a:p>
            <a:r>
              <a:rPr lang="zh-CN" altLang="en-US" sz="1600" smtClean="0"/>
              <a:t>大数据产业包括</a:t>
            </a:r>
            <a:r>
              <a:rPr lang="en-US" altLang="zh-CN" sz="1600" smtClean="0"/>
              <a:t>IT</a:t>
            </a:r>
            <a:r>
              <a:rPr lang="zh-CN" altLang="en-US" sz="1600" smtClean="0"/>
              <a:t>基础设施层、数据源层、数据管理层、数据分析层、数据平台层和数据应用层，在不同层面，都已经形成了一批引领市场的技术和企业</a:t>
            </a:r>
          </a:p>
          <a:p>
            <a:r>
              <a:rPr lang="zh-CN" altLang="en-US" sz="1600" smtClean="0"/>
              <a:t>本章最后介绍了云计算和物联网的概念和关键技术，并阐述了大数据、云计算和物联网三者之间的区别与联系</a:t>
            </a:r>
          </a:p>
          <a:p>
            <a:endParaRPr lang="zh-CN" altLang="en-US" sz="16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0"/>
            <a:ext cx="9180513"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0"/>
          <p:cNvSpPr>
            <a:spLocks noChangeArrowheads="1"/>
          </p:cNvSpPr>
          <p:nvPr/>
        </p:nvSpPr>
        <p:spPr bwMode="auto">
          <a:xfrm>
            <a:off x="-12700" y="5638800"/>
            <a:ext cx="9194800" cy="1219200"/>
          </a:xfrm>
          <a:prstGeom prst="rect">
            <a:avLst/>
          </a:prstGeom>
          <a:solidFill>
            <a:srgbClr val="0056A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ln/>
        </p:spPr>
        <p:txBody>
          <a:bodyPr/>
          <a:lstStyle/>
          <a:p>
            <a:r>
              <a:rPr lang="zh-CN" altLang="en-US" smtClean="0"/>
              <a:t>1.1.2信息科技为大数据时代提供技术支撑</a:t>
            </a:r>
          </a:p>
        </p:txBody>
      </p:sp>
      <p:pic>
        <p:nvPicPr>
          <p:cNvPr id="6147" name="Picture 4"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8575"/>
            <a:ext cx="72390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5"/>
          <p:cNvSpPr txBox="1">
            <a:spLocks noChangeArrowheads="1"/>
          </p:cNvSpPr>
          <p:nvPr/>
        </p:nvSpPr>
        <p:spPr bwMode="auto">
          <a:xfrm>
            <a:off x="3048000" y="60198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图1-</a:t>
            </a:r>
            <a:r>
              <a:rPr lang="en-US" altLang="zh-CN" sz="1800"/>
              <a:t>1 </a:t>
            </a:r>
            <a:r>
              <a:rPr lang="zh-CN" altLang="en-US" sz="1800"/>
              <a:t>存储价格随时间变化情况</a:t>
            </a:r>
          </a:p>
        </p:txBody>
      </p:sp>
      <p:sp>
        <p:nvSpPr>
          <p:cNvPr id="6149" name="Rectangle 6"/>
          <p:cNvSpPr>
            <a:spLocks noChangeArrowheads="1"/>
          </p:cNvSpPr>
          <p:nvPr/>
        </p:nvSpPr>
        <p:spPr bwMode="auto">
          <a:xfrm>
            <a:off x="228600" y="1143000"/>
            <a:ext cx="2740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1. </a:t>
            </a:r>
            <a:r>
              <a:rPr lang="zh-CN" altLang="en-US" sz="1800" b="1"/>
              <a:t>存储设备容量不断增加</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a:ln/>
        </p:spPr>
        <p:txBody>
          <a:bodyPr/>
          <a:lstStyle/>
          <a:p>
            <a:r>
              <a:rPr lang="zh-CN" altLang="en-US" smtClean="0"/>
              <a:t>1.2信息科技为大数据时代提供技术支撑</a:t>
            </a:r>
          </a:p>
        </p:txBody>
      </p:sp>
      <p:pic>
        <p:nvPicPr>
          <p:cNvPr id="717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5048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矩形 3"/>
          <p:cNvSpPr>
            <a:spLocks noChangeArrowheads="1"/>
          </p:cNvSpPr>
          <p:nvPr/>
        </p:nvSpPr>
        <p:spPr bwMode="auto">
          <a:xfrm>
            <a:off x="457200" y="4694238"/>
            <a:ext cx="76962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来自斯威本科技大学（</a:t>
            </a:r>
            <a:r>
              <a:rPr lang="en-US" altLang="zh-CN" sz="1800"/>
              <a:t>Swinburne University of Technology</a:t>
            </a:r>
            <a:r>
              <a:rPr lang="zh-CN" altLang="en-US" sz="1800"/>
              <a:t>）的研究团队，在</a:t>
            </a:r>
            <a:r>
              <a:rPr lang="en-US" altLang="zh-CN" sz="1800"/>
              <a:t>2013</a:t>
            </a:r>
            <a:r>
              <a:rPr lang="zh-CN" altLang="en-US" sz="1800"/>
              <a:t>年</a:t>
            </a:r>
            <a:r>
              <a:rPr lang="en-US" altLang="zh-CN" sz="1800"/>
              <a:t>6</a:t>
            </a:r>
            <a:r>
              <a:rPr lang="zh-CN" altLang="en-US" sz="1800"/>
              <a:t>月</a:t>
            </a:r>
            <a:r>
              <a:rPr lang="en-US" altLang="zh-CN" sz="1800"/>
              <a:t>29</a:t>
            </a:r>
            <a:r>
              <a:rPr lang="zh-CN" altLang="en-US" sz="1800"/>
              <a:t>日刊出的</a:t>
            </a:r>
            <a:r>
              <a:rPr lang="en-US" altLang="zh-CN" sz="1800"/>
              <a:t>《</a:t>
            </a:r>
            <a:r>
              <a:rPr lang="zh-CN" altLang="en-US" sz="1800"/>
              <a:t>自然通讯（</a:t>
            </a:r>
            <a:r>
              <a:rPr lang="en-US" altLang="zh-CN" sz="1800"/>
              <a:t>Nature Communications</a:t>
            </a:r>
            <a:r>
              <a:rPr lang="zh-CN" altLang="en-US" sz="1800"/>
              <a:t>）</a:t>
            </a:r>
            <a:r>
              <a:rPr lang="en-US" altLang="zh-CN" sz="1800"/>
              <a:t>》</a:t>
            </a:r>
            <a:r>
              <a:rPr lang="zh-CN" altLang="en-US" sz="1800"/>
              <a:t>杂志的文章中，描述了一种全新的数据存储方式，可将</a:t>
            </a:r>
            <a:r>
              <a:rPr lang="en-US" altLang="zh-CN" sz="1800"/>
              <a:t>1PB</a:t>
            </a:r>
            <a:r>
              <a:rPr lang="zh-CN" altLang="en-US" sz="1800"/>
              <a:t>（</a:t>
            </a:r>
            <a:r>
              <a:rPr lang="en-US" altLang="zh-CN" sz="1800"/>
              <a:t>1024TB</a:t>
            </a:r>
            <a:r>
              <a:rPr lang="zh-CN" altLang="en-US" sz="1800"/>
              <a:t>）的数据存储到一张仅</a:t>
            </a:r>
            <a:r>
              <a:rPr lang="en-US" altLang="zh-CN" sz="1800"/>
              <a:t>DVD</a:t>
            </a:r>
            <a:r>
              <a:rPr lang="zh-CN" altLang="en-US" sz="1800"/>
              <a:t>大小的聚合物碟片上。</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ln/>
        </p:spPr>
        <p:txBody>
          <a:bodyPr/>
          <a:lstStyle/>
          <a:p>
            <a:r>
              <a:rPr lang="zh-CN" altLang="en-US" smtClean="0"/>
              <a:t>1.1.2信息科技为大数据时代提供技术支撑</a:t>
            </a:r>
          </a:p>
        </p:txBody>
      </p:sp>
      <p:pic>
        <p:nvPicPr>
          <p:cNvPr id="8195" name="Picture 4" descr="图片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81200"/>
            <a:ext cx="64008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p:cNvSpPr txBox="1">
            <a:spLocks noChangeArrowheads="1"/>
          </p:cNvSpPr>
          <p:nvPr/>
        </p:nvSpPr>
        <p:spPr bwMode="auto">
          <a:xfrm>
            <a:off x="2667000" y="6172200"/>
            <a:ext cx="406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图1-</a:t>
            </a:r>
            <a:r>
              <a:rPr lang="en-US" altLang="zh-CN" sz="1800"/>
              <a:t>3 CPU</a:t>
            </a:r>
            <a:r>
              <a:rPr lang="zh-CN" altLang="en-US" sz="1800"/>
              <a:t>晶体管数目随时间变化情况</a:t>
            </a:r>
          </a:p>
        </p:txBody>
      </p:sp>
      <p:sp>
        <p:nvSpPr>
          <p:cNvPr id="8197" name="Rectangle 6"/>
          <p:cNvSpPr>
            <a:spLocks noChangeArrowheads="1"/>
          </p:cNvSpPr>
          <p:nvPr/>
        </p:nvSpPr>
        <p:spPr bwMode="auto">
          <a:xfrm>
            <a:off x="228600" y="1143000"/>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2. CPU</a:t>
            </a:r>
            <a:r>
              <a:rPr lang="zh-CN" altLang="en-US" sz="1800" b="1"/>
              <a:t>处理能力大幅提升</a:t>
            </a:r>
            <a:r>
              <a:rPr lang="zh-CN" altLang="en-US" sz="1800"/>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ln/>
        </p:spPr>
        <p:txBody>
          <a:bodyPr/>
          <a:lstStyle/>
          <a:p>
            <a:r>
              <a:rPr lang="zh-CN" altLang="en-US" smtClean="0"/>
              <a:t>1.1.2信息科技为大数据时代提供技术支撑</a:t>
            </a:r>
          </a:p>
        </p:txBody>
      </p:sp>
      <p:pic>
        <p:nvPicPr>
          <p:cNvPr id="9219" name="Picture 4" descr="图片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97050"/>
            <a:ext cx="6627813"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5"/>
          <p:cNvSpPr txBox="1">
            <a:spLocks noChangeArrowheads="1"/>
          </p:cNvSpPr>
          <p:nvPr/>
        </p:nvSpPr>
        <p:spPr bwMode="auto">
          <a:xfrm>
            <a:off x="3033713" y="6188075"/>
            <a:ext cx="38242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图1-</a:t>
            </a:r>
            <a:r>
              <a:rPr lang="en-US" altLang="zh-CN" sz="1800"/>
              <a:t>4 </a:t>
            </a:r>
            <a:r>
              <a:rPr lang="zh-CN" altLang="en-US" sz="1800"/>
              <a:t>网络带宽随时间变化情况</a:t>
            </a:r>
          </a:p>
        </p:txBody>
      </p:sp>
      <p:sp>
        <p:nvSpPr>
          <p:cNvPr id="9221" name="Rectangle 6"/>
          <p:cNvSpPr>
            <a:spLocks noChangeArrowheads="1"/>
          </p:cNvSpPr>
          <p:nvPr/>
        </p:nvSpPr>
        <p:spPr bwMode="auto">
          <a:xfrm>
            <a:off x="381000" y="1143000"/>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t>3. </a:t>
            </a:r>
            <a:r>
              <a:rPr lang="zh-CN" altLang="en-US" sz="1800" b="1"/>
              <a:t>网络带宽不断增加</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ln/>
        </p:spPr>
        <p:txBody>
          <a:bodyPr/>
          <a:lstStyle/>
          <a:p>
            <a:r>
              <a:rPr lang="zh-CN" altLang="en-US" sz="2800" smtClean="0"/>
              <a:t>1.1.3数据产生方式的变革促成大数据时代的来临</a:t>
            </a:r>
          </a:p>
        </p:txBody>
      </p:sp>
      <p:pic>
        <p:nvPicPr>
          <p:cNvPr id="10243" name="Picture 4"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66770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5"/>
          <p:cNvSpPr txBox="1">
            <a:spLocks noChangeArrowheads="1"/>
          </p:cNvSpPr>
          <p:nvPr/>
        </p:nvSpPr>
        <p:spPr bwMode="auto">
          <a:xfrm>
            <a:off x="2936875" y="6019800"/>
            <a:ext cx="3463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t>图1-</a:t>
            </a:r>
            <a:r>
              <a:rPr lang="en-US" altLang="zh-CN" sz="1800"/>
              <a:t>5 </a:t>
            </a:r>
            <a:r>
              <a:rPr lang="zh-CN" altLang="en-US" sz="1800"/>
              <a:t>数据产生方式的变革</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2919</Words>
  <Application>Microsoft Office PowerPoint</Application>
  <PresentationFormat>全屏显示(4:3)</PresentationFormat>
  <Paragraphs>254</Paragraphs>
  <Slides>41</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41</vt:i4>
      </vt:variant>
    </vt:vector>
  </HeadingPairs>
  <TitlesOfParts>
    <vt:vector size="50" baseType="lpstr">
      <vt:lpstr>Arial</vt:lpstr>
      <vt:lpstr>宋体</vt:lpstr>
      <vt:lpstr>黑体</vt:lpstr>
      <vt:lpstr>Times New Roman</vt:lpstr>
      <vt:lpstr>Calibri</vt:lpstr>
      <vt:lpstr>微软雅黑</vt:lpstr>
      <vt:lpstr>Wingdings</vt:lpstr>
      <vt:lpstr>Lucida Sans Unicode</vt:lpstr>
      <vt:lpstr>默认设计模板</vt:lpstr>
      <vt:lpstr> 第1章 大数据概述 </vt:lpstr>
      <vt:lpstr>提纲</vt:lpstr>
      <vt:lpstr>1.1大数据时代</vt:lpstr>
      <vt:lpstr>1.1.1第三次信息化浪潮</vt:lpstr>
      <vt:lpstr>1.1.2信息科技为大数据时代提供技术支撑</vt:lpstr>
      <vt:lpstr>1.2信息科技为大数据时代提供技术支撑</vt:lpstr>
      <vt:lpstr>1.1.2信息科技为大数据时代提供技术支撑</vt:lpstr>
      <vt:lpstr>1.1.2信息科技为大数据时代提供技术支撑</vt:lpstr>
      <vt:lpstr>1.1.3数据产生方式的变革促成大数据时代的来临</vt:lpstr>
      <vt:lpstr>1.1.4 大数据的发展历程</vt:lpstr>
      <vt:lpstr>1.2大数据概念</vt:lpstr>
      <vt:lpstr>1.2.1 数据量大</vt:lpstr>
      <vt:lpstr>1.2.2 数据类型繁多</vt:lpstr>
      <vt:lpstr>1.2.3 处理速度快</vt:lpstr>
      <vt:lpstr>1.2.4 价值密度低</vt:lpstr>
      <vt:lpstr>1.3大数据的影响</vt:lpstr>
      <vt:lpstr>1.3大数据的影响</vt:lpstr>
      <vt:lpstr>1.3大数据的影响</vt:lpstr>
      <vt:lpstr>1.4大数据的应用</vt:lpstr>
      <vt:lpstr>典型的大数据应用实例</vt:lpstr>
      <vt:lpstr>典型的大数据应用实例</vt:lpstr>
      <vt:lpstr>1.5大数据关键技术</vt:lpstr>
      <vt:lpstr>1.5大数据关键技术</vt:lpstr>
      <vt:lpstr>1.6大数据计算模式</vt:lpstr>
      <vt:lpstr>1.7大数据产业</vt:lpstr>
      <vt:lpstr>1.8大数据与云计算、物联网的关系</vt:lpstr>
      <vt:lpstr>1.8.1云计算</vt:lpstr>
      <vt:lpstr>1.8.1云计算</vt:lpstr>
      <vt:lpstr>1.8.1云计算</vt:lpstr>
      <vt:lpstr>1.8.1云计算</vt:lpstr>
      <vt:lpstr>中国国际信息技术（福建）产业园</vt:lpstr>
      <vt:lpstr>PowerPoint 演示文稿</vt:lpstr>
      <vt:lpstr>1.8.1云计算</vt:lpstr>
      <vt:lpstr>1.8.1云计算</vt:lpstr>
      <vt:lpstr>1.8.2物联网</vt:lpstr>
      <vt:lpstr>1.8.2物联网</vt:lpstr>
      <vt:lpstr>1.8.2物联网</vt:lpstr>
      <vt:lpstr>1.8.2物联网</vt:lpstr>
      <vt:lpstr>1.8.3大数据与云计算、物联网的关系</vt:lpstr>
      <vt:lpstr>本章小结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厦门大学-林子雨-编著</dc:creator>
  <dc:description>http://dblab.xmu.edu.cn/post/bigdata</dc:description>
  <cp:lastModifiedBy>马国兵</cp:lastModifiedBy>
  <cp:revision>91</cp:revision>
  <dcterms:modified xsi:type="dcterms:W3CDTF">2021-10-17T09:37:50Z</dcterms:modified>
</cp:coreProperties>
</file>